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42"/>
  </p:notesMasterIdLst>
  <p:sldIdLst>
    <p:sldId id="256" r:id="rId2"/>
    <p:sldId id="365" r:id="rId3"/>
    <p:sldId id="378" r:id="rId4"/>
    <p:sldId id="376" r:id="rId5"/>
    <p:sldId id="383" r:id="rId6"/>
    <p:sldId id="391" r:id="rId7"/>
    <p:sldId id="386" r:id="rId8"/>
    <p:sldId id="402" r:id="rId9"/>
    <p:sldId id="406" r:id="rId10"/>
    <p:sldId id="405" r:id="rId11"/>
    <p:sldId id="404" r:id="rId12"/>
    <p:sldId id="403" r:id="rId13"/>
    <p:sldId id="384" r:id="rId14"/>
    <p:sldId id="396" r:id="rId15"/>
    <p:sldId id="401" r:id="rId16"/>
    <p:sldId id="395" r:id="rId17"/>
    <p:sldId id="390" r:id="rId18"/>
    <p:sldId id="382" r:id="rId19"/>
    <p:sldId id="394" r:id="rId20"/>
    <p:sldId id="397" r:id="rId21"/>
    <p:sldId id="389" r:id="rId22"/>
    <p:sldId id="398" r:id="rId23"/>
    <p:sldId id="417" r:id="rId24"/>
    <p:sldId id="388" r:id="rId25"/>
    <p:sldId id="408" r:id="rId26"/>
    <p:sldId id="413" r:id="rId27"/>
    <p:sldId id="410" r:id="rId28"/>
    <p:sldId id="414" r:id="rId29"/>
    <p:sldId id="412" r:id="rId30"/>
    <p:sldId id="415" r:id="rId31"/>
    <p:sldId id="416" r:id="rId32"/>
    <p:sldId id="407" r:id="rId33"/>
    <p:sldId id="1214" r:id="rId34"/>
    <p:sldId id="1205" r:id="rId35"/>
    <p:sldId id="1208" r:id="rId36"/>
    <p:sldId id="1211" r:id="rId37"/>
    <p:sldId id="1210" r:id="rId38"/>
    <p:sldId id="1212" r:id="rId39"/>
    <p:sldId id="1213" r:id="rId40"/>
    <p:sldId id="345" r:id="rId4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7F7F7"/>
    <a:srgbClr val="F3F3F3"/>
    <a:srgbClr val="8FAADD"/>
    <a:srgbClr val="4472C4"/>
    <a:srgbClr val="A0B1C0"/>
    <a:srgbClr val="050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/>
    <p:restoredTop sz="73925"/>
  </p:normalViewPr>
  <p:slideViewPr>
    <p:cSldViewPr snapToGrid="0" snapToObjects="1">
      <p:cViewPr varScale="1">
        <p:scale>
          <a:sx n="92" d="100"/>
          <a:sy n="92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1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Efficiency:</a:t>
            </a:r>
          </a:p>
          <a:p>
            <a:r>
              <a:rPr lang="en-US" dirty="0"/>
              <a:t> - Long routes</a:t>
            </a:r>
          </a:p>
          <a:p>
            <a:r>
              <a:rPr lang="en-US" dirty="0"/>
              <a:t> - What about within a LAN?</a:t>
            </a:r>
          </a:p>
        </p:txBody>
      </p:sp>
    </p:spTree>
    <p:extLst>
      <p:ext uri="{BB962C8B-B14F-4D97-AF65-F5344CB8AC3E}">
        <p14:creationId xmlns:p14="http://schemas.microsoft.com/office/powerpoint/2010/main" val="3914323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You’ve probably seen these numbers before on your machine in the settings.</a:t>
            </a:r>
          </a:p>
          <a:p>
            <a:r>
              <a:rPr lang="en-US" dirty="0"/>
              <a:t>  - If not you can go look.</a:t>
            </a:r>
          </a:p>
          <a:p>
            <a:endParaRPr lang="en-US" dirty="0"/>
          </a:p>
          <a:p>
            <a:r>
              <a:rPr lang="en-US" dirty="0"/>
              <a:t>They used to be assigned manually by a network administrator.</a:t>
            </a:r>
          </a:p>
          <a:p>
            <a:r>
              <a:rPr lang="en-US" dirty="0"/>
              <a:t>Now they are typically assigned by an application level service named DHCP.</a:t>
            </a:r>
          </a:p>
          <a:p>
            <a:r>
              <a:rPr lang="en-US" dirty="0"/>
              <a:t>  - DHCP is just a way for your computer to ask for an IP number when it connects to the network.</a:t>
            </a:r>
          </a:p>
          <a:p>
            <a:r>
              <a:rPr lang="en-US" dirty="0"/>
              <a:t>  - Simplifies connecting to the network </a:t>
            </a:r>
          </a:p>
          <a:p>
            <a:r>
              <a:rPr lang="en-US" dirty="0"/>
              <a:t>  - Essential with mobile devices that connect to many networks without needing a network administrator.</a:t>
            </a:r>
          </a:p>
          <a:p>
            <a:endParaRPr lang="en-US" dirty="0"/>
          </a:p>
          <a:p>
            <a:r>
              <a:rPr lang="en-US" dirty="0"/>
              <a:t>* Note: We are considering IP V4 in these examples.  IP V6 is a newer protocol</a:t>
            </a:r>
          </a:p>
          <a:p>
            <a:r>
              <a:rPr lang="en-US" dirty="0"/>
              <a:t>  - IP V6 in part addresses the need for many many more IP addresses than are available via IP V4.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9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subnet 233.1.1.0 can contain addresses</a:t>
            </a:r>
          </a:p>
          <a:p>
            <a:r>
              <a:rPr lang="en-US" dirty="0"/>
              <a:t>  - That start with 233.1.1</a:t>
            </a:r>
          </a:p>
          <a:p>
            <a:r>
              <a:rPr lang="en-US" dirty="0"/>
              <a:t>  - and then have any value in the 4</a:t>
            </a:r>
            <a:r>
              <a:rPr lang="en-US" baseline="30000" dirty="0"/>
              <a:t>th</a:t>
            </a:r>
            <a:r>
              <a:rPr lang="en-US" dirty="0"/>
              <a:t> octet </a:t>
            </a:r>
          </a:p>
          <a:p>
            <a:r>
              <a:rPr lang="en-US" dirty="0"/>
              <a:t>    - 223.1.1.1, 233.1.1.2, 233.1.2.198,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The subnet 199.1.3 is similar.</a:t>
            </a:r>
          </a:p>
          <a:p>
            <a:endParaRPr lang="en-US" dirty="0"/>
          </a:p>
          <a:p>
            <a:r>
              <a:rPr lang="en-US" dirty="0"/>
              <a:t>What might the subnet ?.?.?.? be?</a:t>
            </a:r>
          </a:p>
          <a:p>
            <a:r>
              <a:rPr lang="en-US" dirty="0"/>
              <a:t>  - Notice that the last two octets vary in this subnet.</a:t>
            </a:r>
          </a:p>
          <a:p>
            <a:endParaRPr lang="en-US" dirty="0"/>
          </a:p>
          <a:p>
            <a:r>
              <a:rPr lang="en-US" dirty="0"/>
              <a:t>The Subnet Mask is used to get the Subnet Information from an IP address.</a:t>
            </a:r>
          </a:p>
          <a:p>
            <a:r>
              <a:rPr lang="en-US" dirty="0"/>
              <a:t>  - Performing a bitwise AND of an IP address with the Subnet Mask gives the Subnet Address:</a:t>
            </a:r>
          </a:p>
          <a:p>
            <a:r>
              <a:rPr lang="en-US" dirty="0"/>
              <a:t>  - For example: 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</a:rPr>
              <a:t>    1101 1111.0000 0001.0000 0001.0000 0001		(231.1.1.1)</a:t>
            </a:r>
          </a:p>
          <a:p>
            <a:r>
              <a:rPr lang="en-US" dirty="0">
                <a:latin typeface="Courier" pitchFamily="2" charset="0"/>
              </a:rPr>
              <a:t>&amp;  1111 1111.1111 1111.1111 1111.0000 0000		(255.255.255.0)</a:t>
            </a:r>
          </a:p>
          <a:p>
            <a:r>
              <a:rPr lang="en-US" dirty="0">
                <a:latin typeface="Courier" pitchFamily="2" charset="0"/>
              </a:rPr>
              <a:t>-------------------------------------------------------------</a:t>
            </a:r>
          </a:p>
          <a:p>
            <a:r>
              <a:rPr lang="en-US" dirty="0">
                <a:latin typeface="Courier" pitchFamily="2" charset="0"/>
              </a:rPr>
              <a:t>     1101 1111.0000 0001.0000 0001.0000 0000		(231.1.1.0)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This allows a router to quickly determine the subnet to which the datagram should be routed.</a:t>
            </a:r>
          </a:p>
        </p:txBody>
      </p:sp>
    </p:spTree>
    <p:extLst>
      <p:ext uri="{BB962C8B-B14F-4D97-AF65-F5344CB8AC3E}">
        <p14:creationId xmlns:p14="http://schemas.microsoft.com/office/powerpoint/2010/main" val="3395436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 of a router is to direct packets between subnets.</a:t>
            </a:r>
          </a:p>
          <a:p>
            <a:r>
              <a:rPr lang="en-US" dirty="0"/>
              <a:t>  - For example, if machine 223.1.1.1 is sending data to machine 164.1.3.5</a:t>
            </a:r>
          </a:p>
          <a:p>
            <a:r>
              <a:rPr lang="en-US" dirty="0"/>
              <a:t>  - Then the router here will:</a:t>
            </a:r>
          </a:p>
          <a:p>
            <a:r>
              <a:rPr lang="en-US" dirty="0"/>
              <a:t>    - Receive that packet from subnet 223.1.1.0 to subnet 164.1.0.0</a:t>
            </a:r>
          </a:p>
          <a:p>
            <a:endParaRPr lang="en-US" dirty="0"/>
          </a:p>
          <a:p>
            <a:r>
              <a:rPr lang="en-US" dirty="0"/>
              <a:t>To do this the router must have multiple network interfaces</a:t>
            </a:r>
          </a:p>
          <a:p>
            <a:r>
              <a:rPr lang="en-US" dirty="0"/>
              <a:t>  - Each network interface in the router is connected to a different subnet.</a:t>
            </a:r>
          </a:p>
          <a:p>
            <a:r>
              <a:rPr lang="en-US" dirty="0"/>
              <a:t>    - Each interface has an IP address for the subnet to which it is attached.</a:t>
            </a:r>
          </a:p>
          <a:p>
            <a:r>
              <a:rPr lang="en-US" dirty="0"/>
              <a:t>  - This allows the router to move packets from one subnet to another.</a:t>
            </a:r>
          </a:p>
          <a:p>
            <a:endParaRPr lang="en-US" dirty="0"/>
          </a:p>
          <a:p>
            <a:r>
              <a:rPr lang="en-US" dirty="0"/>
              <a:t>Note: Ethernet interfaces are often called eth0, eth1, eth2, </a:t>
            </a:r>
            <a:r>
              <a:rPr lang="en-US" dirty="0" err="1"/>
              <a:t>etc</a:t>
            </a:r>
            <a:r>
              <a:rPr lang="en-US" dirty="0"/>
              <a:t> for each Ethernet interface at a node.</a:t>
            </a:r>
          </a:p>
          <a:p>
            <a:endParaRPr lang="en-US" dirty="0"/>
          </a:p>
          <a:p>
            <a:r>
              <a:rPr lang="en-US" dirty="0"/>
              <a:t>Each end-system knows the IP address of its router.</a:t>
            </a:r>
          </a:p>
          <a:p>
            <a:r>
              <a:rPr lang="en-US" dirty="0"/>
              <a:t>  - This is called the default, first-hop or gateway router.</a:t>
            </a:r>
          </a:p>
          <a:p>
            <a:r>
              <a:rPr lang="en-US" dirty="0"/>
              <a:t>  - It is the router to which the system will send its outgoing packets.</a:t>
            </a:r>
          </a:p>
          <a:p>
            <a:endParaRPr lang="en-US" dirty="0"/>
          </a:p>
          <a:p>
            <a:r>
              <a:rPr lang="en-US" dirty="0"/>
              <a:t>What would router configuration be for </a:t>
            </a:r>
          </a:p>
          <a:p>
            <a:r>
              <a:rPr lang="en-US" dirty="0"/>
              <a:t>  - the machine with IP address 164.1.3.5?</a:t>
            </a:r>
          </a:p>
          <a:p>
            <a:r>
              <a:rPr lang="en-US" dirty="0"/>
              <a:t>  - the machine with IP address 199.1.3.2?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82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all of it is important…</a:t>
            </a:r>
          </a:p>
          <a:p>
            <a:r>
              <a:rPr lang="en-US" dirty="0"/>
              <a:t>  - But at the level of depth that we are studying networking in this class, these are the essential parts.</a:t>
            </a:r>
          </a:p>
          <a:p>
            <a:endParaRPr lang="en-US" dirty="0"/>
          </a:p>
          <a:p>
            <a:r>
              <a:rPr lang="en-US" dirty="0"/>
              <a:t>Length: Like we saw with Ethernet frames the amount of data that is sent in a given message can vary.</a:t>
            </a:r>
          </a:p>
          <a:p>
            <a:r>
              <a:rPr lang="en-US" dirty="0"/>
              <a:t>  - This indicates the length of the data part of the datagram in bytes.</a:t>
            </a:r>
          </a:p>
          <a:p>
            <a:r>
              <a:rPr lang="en-US" dirty="0"/>
              <a:t>  - In practice, this is almost always between 64 and 1500 bytes… why?</a:t>
            </a:r>
          </a:p>
          <a:p>
            <a:endParaRPr lang="en-US" dirty="0"/>
          </a:p>
          <a:p>
            <a:r>
              <a:rPr lang="en-US" dirty="0"/>
              <a:t>Header Checksum: This is error detection information.</a:t>
            </a:r>
          </a:p>
          <a:p>
            <a:r>
              <a:rPr lang="en-US" dirty="0"/>
              <a:t>  - Here, the error detection is applied just to the header information and not to the data.</a:t>
            </a:r>
          </a:p>
          <a:p>
            <a:r>
              <a:rPr lang="en-US" dirty="0"/>
              <a:t>  - Error detection for the data is done at the transport layer and as we saw at the data link layer.</a:t>
            </a:r>
          </a:p>
          <a:p>
            <a:r>
              <a:rPr lang="en-US" dirty="0"/>
              <a:t>    - So there some redundancy built into the system here. </a:t>
            </a:r>
          </a:p>
          <a:p>
            <a:endParaRPr lang="en-US" dirty="0"/>
          </a:p>
          <a:p>
            <a:r>
              <a:rPr lang="en-US" dirty="0"/>
              <a:t>Source and Destination addresses: These are the 32-bit representations of the “dotted octet” addresses of the sender and receiver.</a:t>
            </a:r>
          </a:p>
          <a:p>
            <a:endParaRPr lang="en-US" dirty="0"/>
          </a:p>
          <a:p>
            <a:r>
              <a:rPr lang="en-US" dirty="0"/>
              <a:t>Payload: The data being transmitted.</a:t>
            </a:r>
          </a:p>
          <a:p>
            <a:r>
              <a:rPr lang="en-US" dirty="0"/>
              <a:t>  - This is what was handed to the network layer from the transport layer.</a:t>
            </a:r>
          </a:p>
          <a:p>
            <a:r>
              <a:rPr lang="en-US" dirty="0"/>
              <a:t>  - The transport layer will have wrapped up what it was handed to it from the application layer.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6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a route and everything goes well, your datagrams will get there…</a:t>
            </a:r>
          </a:p>
          <a:p>
            <a:endParaRPr lang="en-US" dirty="0"/>
          </a:p>
          <a:p>
            <a:r>
              <a:rPr lang="en-US" dirty="0"/>
              <a:t>But…</a:t>
            </a:r>
          </a:p>
          <a:p>
            <a:r>
              <a:rPr lang="en-US" dirty="0"/>
              <a:t>  - They are not guaranteed to arrive at the rate you sent them.</a:t>
            </a:r>
          </a:p>
          <a:p>
            <a:r>
              <a:rPr lang="en-US" dirty="0"/>
              <a:t>    - You might send 10 per second, </a:t>
            </a:r>
          </a:p>
          <a:p>
            <a:r>
              <a:rPr lang="en-US" dirty="0"/>
              <a:t>      - but they may arrive at 5 per second.</a:t>
            </a:r>
          </a:p>
          <a:p>
            <a:r>
              <a:rPr lang="en-US" dirty="0"/>
              <a:t>      - Or none may arrive for a long time and then 50 in one second.</a:t>
            </a:r>
          </a:p>
          <a:p>
            <a:r>
              <a:rPr lang="en-US" dirty="0"/>
              <a:t>    - So if timing matters, your application will need to deal with that.</a:t>
            </a:r>
          </a:p>
          <a:p>
            <a:r>
              <a:rPr lang="en-US" dirty="0"/>
              <a:t>      - This is “buffering…”</a:t>
            </a:r>
          </a:p>
          <a:p>
            <a:endParaRPr lang="en-US" dirty="0"/>
          </a:p>
          <a:p>
            <a:r>
              <a:rPr lang="en-US" dirty="0"/>
              <a:t>  - They are not guaranteed to be received in the order that they are sent.</a:t>
            </a:r>
          </a:p>
          <a:p>
            <a:r>
              <a:rPr lang="en-US" dirty="0"/>
              <a:t>    - If you send 10 datagrams 1…10, they may be received in any order at the destination.</a:t>
            </a:r>
          </a:p>
          <a:p>
            <a:r>
              <a:rPr lang="en-US" dirty="0"/>
              <a:t>    - So if the order matters, and it usually does you’ll need a higher layer protocol to handle this.</a:t>
            </a:r>
          </a:p>
          <a:p>
            <a:r>
              <a:rPr lang="en-US" dirty="0"/>
              <a:t>      - Luckily the Transport layer provides a way…</a:t>
            </a:r>
          </a:p>
          <a:p>
            <a:endParaRPr lang="en-US" dirty="0"/>
          </a:p>
          <a:p>
            <a:r>
              <a:rPr lang="en-US" dirty="0"/>
              <a:t>  - A datagram you sent is not guaranteed to be delivered at all, and you will not be notified.</a:t>
            </a:r>
          </a:p>
          <a:p>
            <a:r>
              <a:rPr lang="en-US" dirty="0"/>
              <a:t>    - This goes back to the fact that the ethernet frames are unreliable.</a:t>
            </a:r>
          </a:p>
          <a:p>
            <a:r>
              <a:rPr lang="en-US" dirty="0"/>
              <a:t>    - The IP datagrams are wrapped in an Ethernet frame to be sent</a:t>
            </a:r>
          </a:p>
          <a:p>
            <a:r>
              <a:rPr lang="en-US" dirty="0"/>
              <a:t>    - If there is an error detected by the CRC value then the frame (and thus the datagram) is silently dropped.</a:t>
            </a:r>
          </a:p>
          <a:p>
            <a:endParaRPr lang="en-US" dirty="0"/>
          </a:p>
          <a:p>
            <a:r>
              <a:rPr lang="en-US" dirty="0"/>
              <a:t>So we still don’t have any way to ensure data gets where it is going.</a:t>
            </a:r>
          </a:p>
          <a:p>
            <a:r>
              <a:rPr lang="en-US" dirty="0"/>
              <a:t>  - Though, to be fair… </a:t>
            </a:r>
          </a:p>
          <a:p>
            <a:r>
              <a:rPr lang="en-US" dirty="0"/>
              <a:t>  - Most of the time it does!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Again… we’ll have to look at higher layer protocols to give us reliable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0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a little taste for how this works earlier.</a:t>
            </a:r>
          </a:p>
          <a:p>
            <a:r>
              <a:rPr lang="en-US" dirty="0"/>
              <a:t>Now, let’s dig into the details a little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8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router use the routing table…</a:t>
            </a:r>
          </a:p>
          <a:p>
            <a:endParaRPr lang="en-US" dirty="0"/>
          </a:p>
          <a:p>
            <a:r>
              <a:rPr lang="en-US" dirty="0"/>
              <a:t>If this router receives a datagram headed for IP address 164.1.3.5 it will:</a:t>
            </a:r>
          </a:p>
          <a:p>
            <a:r>
              <a:rPr lang="en-US" dirty="0"/>
              <a:t>  - Bitwise AND the IP with each Subnet mask</a:t>
            </a:r>
          </a:p>
          <a:p>
            <a:r>
              <a:rPr lang="en-US" dirty="0"/>
              <a:t>  - If that operation returns the subnet mask then the datagram is sent to the matching interface.</a:t>
            </a:r>
          </a:p>
          <a:p>
            <a:r>
              <a:rPr lang="en-US" dirty="0"/>
              <a:t>  - For our examples we don’t typically need to do the AND operations </a:t>
            </a:r>
          </a:p>
          <a:p>
            <a:r>
              <a:rPr lang="en-US" dirty="0"/>
              <a:t>    - Because they were picked to be easy</a:t>
            </a:r>
          </a:p>
          <a:p>
            <a:r>
              <a:rPr lang="en-US" dirty="0"/>
              <a:t>    - In practice the AND operations are how the destination sub-net is found.</a:t>
            </a:r>
          </a:p>
          <a:p>
            <a:endParaRPr lang="en-US" dirty="0"/>
          </a:p>
          <a:p>
            <a:r>
              <a:rPr lang="en-US" dirty="0"/>
              <a:t>  - </a:t>
            </a:r>
            <a:r>
              <a:rPr lang="en-US" dirty="0" err="1"/>
              <a:t>E.g</a:t>
            </a:r>
            <a:r>
              <a:rPr lang="en-US" dirty="0"/>
              <a:t>: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164.1.3.5	     1010 0100.0000 0001.0000 0011.0000 0101</a:t>
            </a:r>
          </a:p>
          <a:p>
            <a:r>
              <a:rPr lang="en-US" dirty="0"/>
              <a:t>	233.1.1.0	 &amp;  </a:t>
            </a:r>
            <a:r>
              <a:rPr lang="en-US" dirty="0">
                <a:latin typeface="Courier" pitchFamily="2" charset="0"/>
              </a:rPr>
              <a:t>1101 1111.0000 0001.0000 0001.0000 0000</a:t>
            </a:r>
            <a:endParaRPr lang="en-US" dirty="0"/>
          </a:p>
          <a:p>
            <a:r>
              <a:rPr lang="en-US" dirty="0"/>
              <a:t>			----------------------------------------------------------</a:t>
            </a:r>
          </a:p>
          <a:p>
            <a:r>
              <a:rPr lang="en-US" dirty="0"/>
              <a:t>			      1000 0100.0000 0001.0000 0001.0000 0000 	(136.1.1.0)	Does not Match!</a:t>
            </a:r>
          </a:p>
          <a:p>
            <a:endParaRPr lang="en-US" dirty="0"/>
          </a:p>
          <a:p>
            <a:r>
              <a:rPr lang="en-US" dirty="0"/>
              <a:t>  - But:</a:t>
            </a:r>
          </a:p>
          <a:p>
            <a:endParaRPr lang="en-US" dirty="0"/>
          </a:p>
          <a:p>
            <a:r>
              <a:rPr lang="en-US" dirty="0"/>
              <a:t>	164.1.3.5 	    1010 0100.0000 0001.0000 0011.0000 0101</a:t>
            </a:r>
          </a:p>
          <a:p>
            <a:r>
              <a:rPr lang="en-US" dirty="0"/>
              <a:t>	164.1.0.0	&amp; 1010 0100.0000 0001.0000 0000.0000 0000</a:t>
            </a:r>
          </a:p>
          <a:p>
            <a:r>
              <a:rPr lang="en-US" dirty="0"/>
              <a:t>			----------------------------------------------------------</a:t>
            </a:r>
          </a:p>
          <a:p>
            <a:r>
              <a:rPr lang="en-US" dirty="0"/>
              <a:t>			    1010 0100.0000 0001.0000 0000.0000 0000	(164.1.0.0)	Matches!</a:t>
            </a:r>
          </a:p>
          <a:p>
            <a:endParaRPr lang="en-US" dirty="0"/>
          </a:p>
          <a:p>
            <a:r>
              <a:rPr lang="en-US" dirty="0"/>
              <a:t>	So, this datagram would be sent to eth1.</a:t>
            </a:r>
          </a:p>
          <a:p>
            <a:endParaRPr lang="en-US" dirty="0"/>
          </a:p>
          <a:p>
            <a:r>
              <a:rPr lang="en-US" dirty="0"/>
              <a:t>* Note: The routing tables in these materials have been simplified to help us focus on essential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13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table a few entries are already shown:</a:t>
            </a:r>
          </a:p>
          <a:p>
            <a:r>
              <a:rPr lang="en-US" dirty="0"/>
              <a:t>  - If this router receives a packet for a machine on subnet 223.1.1.0</a:t>
            </a:r>
          </a:p>
          <a:p>
            <a:r>
              <a:rPr lang="en-US" dirty="0"/>
              <a:t>    - It will send it out over the eth0 network interface (</a:t>
            </a:r>
            <a:r>
              <a:rPr lang="en-US" dirty="0" err="1"/>
              <a:t>IFace</a:t>
            </a:r>
            <a:r>
              <a:rPr lang="en-US" dirty="0"/>
              <a:t>)</a:t>
            </a:r>
          </a:p>
          <a:p>
            <a:r>
              <a:rPr lang="en-US" dirty="0"/>
              <a:t>    - This is the last hop and ethernet is broadcast, so there is no next hop.</a:t>
            </a:r>
          </a:p>
          <a:p>
            <a:r>
              <a:rPr lang="en-US" dirty="0"/>
              <a:t>    - The packet will be broadcast with the destination MAC address </a:t>
            </a:r>
          </a:p>
          <a:p>
            <a:r>
              <a:rPr lang="en-US" dirty="0"/>
              <a:t>    - The destination machine will pick that off of the network and process it like we talked about last class.</a:t>
            </a:r>
          </a:p>
          <a:p>
            <a:endParaRPr lang="en-US" dirty="0"/>
          </a:p>
          <a:p>
            <a:r>
              <a:rPr lang="en-US" dirty="0"/>
              <a:t>  - If this router receives a packet for a machine on subnet 138.1.2.0</a:t>
            </a:r>
          </a:p>
          <a:p>
            <a:r>
              <a:rPr lang="en-US" dirty="0"/>
              <a:t>    - It will send it to the machine with the IP address 187.12.9.1 via the eth1 interface</a:t>
            </a:r>
          </a:p>
          <a:p>
            <a:endParaRPr lang="en-US" dirty="0"/>
          </a:p>
          <a:p>
            <a:r>
              <a:rPr lang="en-US" dirty="0"/>
              <a:t>  - What would the entry be for a packet destined for a machine on the 138.1.3.0 subnet?</a:t>
            </a:r>
          </a:p>
          <a:p>
            <a:endParaRPr lang="en-US" dirty="0"/>
          </a:p>
          <a:p>
            <a:r>
              <a:rPr lang="en-US" dirty="0"/>
              <a:t>  - What other destination subnets need to be included here?</a:t>
            </a:r>
          </a:p>
          <a:p>
            <a:endParaRPr lang="en-US" dirty="0"/>
          </a:p>
          <a:p>
            <a:r>
              <a:rPr lang="en-US" dirty="0"/>
              <a:t>See if you can fill in the other two tables…</a:t>
            </a:r>
          </a:p>
          <a:p>
            <a:r>
              <a:rPr lang="en-US" dirty="0"/>
              <a:t>  - We’ll go over one of them.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2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red message:</a:t>
            </a:r>
          </a:p>
          <a:p>
            <a:r>
              <a:rPr lang="en-US" dirty="0"/>
              <a:t>  - The machine sends the message to an IP that its router does not have any information about.</a:t>
            </a:r>
          </a:p>
          <a:p>
            <a:r>
              <a:rPr lang="en-US" dirty="0"/>
              <a:t>  - So its router has a default route that leads toward the Edge Router for the local network.</a:t>
            </a:r>
          </a:p>
          <a:p>
            <a:r>
              <a:rPr lang="en-US" dirty="0"/>
              <a:t>  - The edge router then has a default entry for a router at a higher level network</a:t>
            </a:r>
          </a:p>
          <a:p>
            <a:r>
              <a:rPr lang="en-US" dirty="0"/>
              <a:t>  - That network then has information about the destination IP</a:t>
            </a:r>
          </a:p>
          <a:p>
            <a:r>
              <a:rPr lang="en-US" dirty="0"/>
              <a:t>  - So it routes the message through its network and eventually down to the local network with the destination machine.</a:t>
            </a:r>
          </a:p>
          <a:p>
            <a:endParaRPr lang="en-US" dirty="0"/>
          </a:p>
          <a:p>
            <a:r>
              <a:rPr lang="en-US" dirty="0"/>
              <a:t>A metaphor for this may help…</a:t>
            </a:r>
          </a:p>
          <a:p>
            <a:r>
              <a:rPr lang="en-US" dirty="0"/>
              <a:t>Here is a postal service metaphor for the Red Route in the figure…</a:t>
            </a:r>
          </a:p>
          <a:p>
            <a:r>
              <a:rPr lang="en-US" dirty="0"/>
              <a:t>  - Resident A in one town (The Enterprise Network  LAN) wants to send a package to resident B in another town (Data Center Network LAN).</a:t>
            </a:r>
          </a:p>
          <a:p>
            <a:r>
              <a:rPr lang="en-US" dirty="0"/>
              <a:t>  - Resident A addresses the package and places it outside their door.</a:t>
            </a:r>
          </a:p>
          <a:p>
            <a:r>
              <a:rPr lang="en-US" dirty="0"/>
              <a:t>  - The Postal Worker picks it up, looks at the address and doesn’t know where that address is.</a:t>
            </a:r>
          </a:p>
          <a:p>
            <a:r>
              <a:rPr lang="en-US" dirty="0"/>
              <a:t>    - So he does the default action, which is to take it back to the local post office.</a:t>
            </a:r>
          </a:p>
          <a:p>
            <a:r>
              <a:rPr lang="en-US" dirty="0"/>
              <a:t>  - The local post office processes the package and doesn’t deliver to the destination area</a:t>
            </a:r>
          </a:p>
          <a:p>
            <a:r>
              <a:rPr lang="en-US" dirty="0"/>
              <a:t>    - So, it does the default action and forwards it to the regional post office.</a:t>
            </a:r>
          </a:p>
          <a:p>
            <a:r>
              <a:rPr lang="en-US" dirty="0"/>
              <a:t>  - The regional post office can’t deliver it directly, but it knows the regional office that can deliver it.</a:t>
            </a:r>
          </a:p>
          <a:p>
            <a:r>
              <a:rPr lang="en-US" dirty="0"/>
              <a:t>    - So it forwards the package to that regional office, getting the package closer to its destination.</a:t>
            </a:r>
          </a:p>
          <a:p>
            <a:r>
              <a:rPr lang="en-US" dirty="0"/>
              <a:t>  - That regional post office also can’t deliver the package…</a:t>
            </a:r>
          </a:p>
          <a:p>
            <a:r>
              <a:rPr lang="en-US" dirty="0"/>
              <a:t>    - But it can deliver it to the correct local post office</a:t>
            </a:r>
          </a:p>
          <a:p>
            <a:r>
              <a:rPr lang="en-US" dirty="0"/>
              <a:t>  - The local post office processes the package and gives it to the correct mail carrier.</a:t>
            </a:r>
          </a:p>
          <a:p>
            <a:r>
              <a:rPr lang="en-US" dirty="0"/>
              <a:t>  - That mail carrier then delivers the package to Resident B’s address.</a:t>
            </a:r>
          </a:p>
          <a:p>
            <a:endParaRPr lang="en-US" dirty="0"/>
          </a:p>
          <a:p>
            <a:r>
              <a:rPr lang="en-US" dirty="0"/>
              <a:t>Notice that Resident A’s postal worker and local post office don’t know where Resident B lives…</a:t>
            </a:r>
          </a:p>
          <a:p>
            <a:r>
              <a:rPr lang="en-US" dirty="0"/>
              <a:t>  - They just know they can’t deliver the package.</a:t>
            </a:r>
          </a:p>
          <a:p>
            <a:r>
              <a:rPr lang="en-US" dirty="0"/>
              <a:t>  - So they pass it up to a higher level network that may know how to get to Resident B’s local network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Similarly, notice that the regional offices also don’t know exactly where Resident B lives...</a:t>
            </a:r>
          </a:p>
          <a:p>
            <a:r>
              <a:rPr lang="en-US" dirty="0"/>
              <a:t>  - The know they can’t deliver the package, </a:t>
            </a:r>
          </a:p>
          <a:p>
            <a:r>
              <a:rPr lang="en-US" dirty="0"/>
              <a:t>  - But they do know which local network Resident B lives in and how to get the package there.</a:t>
            </a:r>
          </a:p>
          <a:p>
            <a:endParaRPr lang="en-US" dirty="0"/>
          </a:p>
          <a:p>
            <a:r>
              <a:rPr lang="en-US" dirty="0"/>
              <a:t>Then Finally, Resident B’s local post office knows that if they give the package to the right postal worker it gets delivered.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yellow message:</a:t>
            </a:r>
          </a:p>
          <a:p>
            <a:r>
              <a:rPr lang="en-US" dirty="0"/>
              <a:t>  - Same thing…</a:t>
            </a:r>
          </a:p>
          <a:p>
            <a:r>
              <a:rPr lang="en-US" dirty="0"/>
              <a:t>  - Except the regional post office also doesn’t know how to deliver the package…</a:t>
            </a:r>
          </a:p>
          <a:p>
            <a:r>
              <a:rPr lang="en-US" dirty="0"/>
              <a:t>  - So their default routes send it up even higher.</a:t>
            </a:r>
          </a:p>
          <a:p>
            <a:r>
              <a:rPr lang="en-US" dirty="0"/>
              <a:t>  - That national or global postal system won’t know where the package is going exactly,</a:t>
            </a:r>
          </a:p>
          <a:p>
            <a:r>
              <a:rPr lang="en-US" dirty="0"/>
              <a:t>  - But it will know which regional postal system to hand it off to</a:t>
            </a:r>
          </a:p>
          <a:p>
            <a:r>
              <a:rPr lang="en-US" dirty="0"/>
              <a:t>  - That regional postal system will know which local postal system to hand it off to.</a:t>
            </a:r>
          </a:p>
          <a:p>
            <a:r>
              <a:rPr lang="en-US" dirty="0"/>
              <a:t>  - That local postal system will know which postal worker to give it to.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2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9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number represents a hop.</a:t>
            </a:r>
          </a:p>
          <a:p>
            <a:r>
              <a:rPr lang="en-US" dirty="0"/>
              <a:t>  - 172.18.56.1 is my machine.</a:t>
            </a:r>
          </a:p>
          <a:p>
            <a:r>
              <a:rPr lang="en-US" dirty="0"/>
              <a:t>  - 10.0.0.10 is a router on campus</a:t>
            </a:r>
          </a:p>
          <a:p>
            <a:endParaRPr lang="en-US" dirty="0"/>
          </a:p>
          <a:p>
            <a:r>
              <a:rPr lang="en-US" dirty="0"/>
              <a:t>Each hop is tried 3 times…</a:t>
            </a:r>
          </a:p>
          <a:p>
            <a:r>
              <a:rPr lang="en-US" dirty="0"/>
              <a:t>  - The three numbers in </a:t>
            </a:r>
            <a:r>
              <a:rPr lang="en-US" dirty="0" err="1"/>
              <a:t>ms</a:t>
            </a:r>
            <a:r>
              <a:rPr lang="en-US" dirty="0"/>
              <a:t> represent the time.</a:t>
            </a:r>
          </a:p>
          <a:p>
            <a:r>
              <a:rPr lang="en-US" dirty="0"/>
              <a:t>  - For Dickinson LAN the router reached for the hop was the same each time.</a:t>
            </a:r>
          </a:p>
          <a:p>
            <a:endParaRPr lang="en-US" dirty="0"/>
          </a:p>
          <a:p>
            <a:r>
              <a:rPr lang="en-US" dirty="0"/>
              <a:t>For other hops the route taken was different </a:t>
            </a:r>
          </a:p>
          <a:p>
            <a:r>
              <a:rPr lang="en-US" dirty="0"/>
              <a:t>  - #5 – two different routers were used on hop 5</a:t>
            </a:r>
          </a:p>
          <a:p>
            <a:r>
              <a:rPr lang="en-US" dirty="0"/>
              <a:t>    - one was used on two of the the three tries.</a:t>
            </a:r>
          </a:p>
          <a:p>
            <a:r>
              <a:rPr lang="en-US" dirty="0"/>
              <a:t>    - the other was used once.</a:t>
            </a:r>
          </a:p>
          <a:p>
            <a:r>
              <a:rPr lang="en-US" dirty="0"/>
              <a:t>  - #9, #10 – these tries had used three different routers for that hop.</a:t>
            </a:r>
          </a:p>
          <a:p>
            <a:endParaRPr lang="en-US" dirty="0"/>
          </a:p>
          <a:p>
            <a:r>
              <a:rPr lang="en-US" dirty="0"/>
              <a:t>Hops with * * * indicate that there is a hop there </a:t>
            </a:r>
          </a:p>
          <a:p>
            <a:r>
              <a:rPr lang="en-US" dirty="0"/>
              <a:t>  - But that the server(s) at that were used at that hop did not respond to the traceroute request.</a:t>
            </a:r>
          </a:p>
          <a:p>
            <a:r>
              <a:rPr lang="en-US" dirty="0"/>
              <a:t>  - Some servers intentionally do not do this (security reasons or to limit traffic)</a:t>
            </a:r>
          </a:p>
        </p:txBody>
      </p:sp>
    </p:spTree>
    <p:extLst>
      <p:ext uri="{BB962C8B-B14F-4D97-AF65-F5344CB8AC3E}">
        <p14:creationId xmlns:p14="http://schemas.microsoft.com/office/powerpoint/2010/main" val="1219962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got a little taste for how this works earlier.</a:t>
            </a:r>
          </a:p>
          <a:p>
            <a:r>
              <a:rPr lang="en-US" dirty="0"/>
              <a:t>Now, let’s dig into the details a little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46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based on p. 345-348 in Kurose and Ross (2</a:t>
            </a:r>
            <a:r>
              <a:rPr lang="en-US" baseline="30000" dirty="0"/>
              <a:t>nd</a:t>
            </a:r>
            <a:r>
              <a:rPr lang="en-US" dirty="0"/>
              <a:t> Ed).</a:t>
            </a:r>
          </a:p>
          <a:p>
            <a:endParaRPr lang="en-US" dirty="0"/>
          </a:p>
          <a:p>
            <a:r>
              <a:rPr lang="en-US" dirty="0"/>
              <a:t>This example gives a little hint at how this works… It is not exactly RIP, but its similar enough to give the flavor.</a:t>
            </a:r>
          </a:p>
          <a:p>
            <a:endParaRPr lang="en-US" dirty="0"/>
          </a:p>
          <a:p>
            <a:r>
              <a:rPr lang="en-US" dirty="0"/>
              <a:t>Initially nodes know about the networks to which they are connected.</a:t>
            </a:r>
          </a:p>
          <a:p>
            <a:endParaRPr lang="en-US" dirty="0"/>
          </a:p>
          <a:p>
            <a:r>
              <a:rPr lang="en-US" dirty="0"/>
              <a:t>R1 will know that it can send a datagram to network:</a:t>
            </a:r>
          </a:p>
          <a:p>
            <a:r>
              <a:rPr lang="en-US" dirty="0"/>
              <a:t>  - X via its East interface.</a:t>
            </a:r>
          </a:p>
          <a:p>
            <a:r>
              <a:rPr lang="en-US" dirty="0"/>
              <a:t>  - V via its West interface.</a:t>
            </a:r>
          </a:p>
          <a:p>
            <a:r>
              <a:rPr lang="en-US" dirty="0"/>
              <a:t>  - P via its west interface.</a:t>
            </a:r>
          </a:p>
          <a:p>
            <a:endParaRPr lang="en-US" dirty="0"/>
          </a:p>
          <a:p>
            <a:r>
              <a:rPr lang="en-US" dirty="0"/>
              <a:t>R2 will know that it can send a datagram to network:</a:t>
            </a:r>
          </a:p>
          <a:p>
            <a:r>
              <a:rPr lang="en-US" dirty="0"/>
              <a:t>  - X via its west interface in 1 hop</a:t>
            </a:r>
          </a:p>
          <a:p>
            <a:r>
              <a:rPr lang="en-US" dirty="0"/>
              <a:t>  - Y via its east interface in 1 hop</a:t>
            </a:r>
          </a:p>
        </p:txBody>
      </p:sp>
    </p:spTree>
    <p:extLst>
      <p:ext uri="{BB962C8B-B14F-4D97-AF65-F5344CB8AC3E}">
        <p14:creationId xmlns:p14="http://schemas.microsoft.com/office/powerpoint/2010/main" val="317848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time routers add new information that will be helpful to their neighbors they share it.</a:t>
            </a:r>
          </a:p>
          <a:p>
            <a:endParaRPr lang="en-US" dirty="0"/>
          </a:p>
          <a:p>
            <a:r>
              <a:rPr lang="en-US" dirty="0"/>
              <a:t>What sharing would happen here?</a:t>
            </a:r>
          </a:p>
          <a:p>
            <a:endParaRPr lang="en-US" dirty="0"/>
          </a:p>
          <a:p>
            <a:r>
              <a:rPr lang="en-US" dirty="0"/>
              <a:t>  - R1 will tell R2 (and R4) that it knows how to get to P, V, and X</a:t>
            </a:r>
          </a:p>
          <a:p>
            <a:r>
              <a:rPr lang="en-US" dirty="0"/>
              <a:t>      - What will R2 do with this information?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What will R2 tell R1?</a:t>
            </a:r>
          </a:p>
          <a:p>
            <a:r>
              <a:rPr lang="en-US" dirty="0"/>
              <a:t>     - What will R1 do with this information?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0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now knows that it can reach network Y</a:t>
            </a:r>
          </a:p>
          <a:p>
            <a:r>
              <a:rPr lang="en-US" dirty="0"/>
              <a:t>  - in 2 hops by going to R2 via its East interface.</a:t>
            </a:r>
          </a:p>
          <a:p>
            <a:endParaRPr lang="en-US" dirty="0"/>
          </a:p>
          <a:p>
            <a:r>
              <a:rPr lang="en-US" dirty="0"/>
              <a:t>R2 now knows that it can reach networks V and P</a:t>
            </a:r>
          </a:p>
          <a:p>
            <a:r>
              <a:rPr lang="en-US" dirty="0"/>
              <a:t>  - in 2 hops by going to R1 via its West interface.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031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6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now knows that it can reach:</a:t>
            </a:r>
          </a:p>
          <a:p>
            <a:r>
              <a:rPr lang="en-US" dirty="0"/>
              <a:t>  - Network Q in 2 hops by going to R4 via its South interface.</a:t>
            </a:r>
          </a:p>
          <a:p>
            <a:r>
              <a:rPr lang="en-US" dirty="0"/>
              <a:t>    - How did it learn this?</a:t>
            </a:r>
          </a:p>
          <a:p>
            <a:r>
              <a:rPr lang="en-US" dirty="0"/>
              <a:t>  - Network Z in 8 hops by going to R2 via its East interface.</a:t>
            </a:r>
          </a:p>
          <a:p>
            <a:r>
              <a:rPr lang="en-US" dirty="0"/>
              <a:t>    - How did it learn this?</a:t>
            </a:r>
          </a:p>
          <a:p>
            <a:endParaRPr lang="en-US" dirty="0"/>
          </a:p>
          <a:p>
            <a:r>
              <a:rPr lang="en-US" dirty="0"/>
              <a:t>R2 now knows that it can reach:</a:t>
            </a:r>
          </a:p>
          <a:p>
            <a:r>
              <a:rPr lang="en-US" dirty="0"/>
              <a:t>  - Network Q in 3 hops by going to R1 via its West interface.</a:t>
            </a:r>
          </a:p>
          <a:p>
            <a:r>
              <a:rPr lang="en-US" dirty="0"/>
              <a:t>  - Network Z in 7 hops by going to R3 via its East interface. </a:t>
            </a:r>
          </a:p>
        </p:txBody>
      </p:sp>
    </p:spTree>
    <p:extLst>
      <p:ext uri="{BB962C8B-B14F-4D97-AF65-F5344CB8AC3E}">
        <p14:creationId xmlns:p14="http://schemas.microsoft.com/office/powerpoint/2010/main" val="3117693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 new link between networks is created.</a:t>
            </a:r>
          </a:p>
          <a:p>
            <a:endParaRPr lang="en-US" dirty="0"/>
          </a:p>
          <a:p>
            <a:r>
              <a:rPr lang="en-US" dirty="0"/>
              <a:t>What updates would occur? </a:t>
            </a:r>
          </a:p>
          <a:p>
            <a:r>
              <a:rPr lang="en-US" dirty="0"/>
              <a:t>In what order?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10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R1 will update its table to indicate that it can reach network:</a:t>
            </a:r>
          </a:p>
          <a:p>
            <a:r>
              <a:rPr lang="en-US" dirty="0"/>
              <a:t>  - Z in one hop via its North interface.</a:t>
            </a:r>
          </a:p>
          <a:p>
            <a:endParaRPr lang="en-US" dirty="0"/>
          </a:p>
          <a:p>
            <a:r>
              <a:rPr lang="en-US" dirty="0"/>
              <a:t>Then R1 will share this information with R2.</a:t>
            </a:r>
          </a:p>
          <a:p>
            <a:endParaRPr lang="en-US" dirty="0"/>
          </a:p>
          <a:p>
            <a:r>
              <a:rPr lang="en-US" dirty="0"/>
              <a:t>R2 will update its table to indicate that it can reach network:</a:t>
            </a:r>
          </a:p>
          <a:p>
            <a:r>
              <a:rPr lang="en-US" dirty="0"/>
              <a:t>  - Z in 2 hops by going to R1 via its West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40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sending a message (IP Datagram) from Source to Destination</a:t>
            </a:r>
          </a:p>
          <a:p>
            <a:r>
              <a:rPr lang="en-US" dirty="0"/>
              <a:t>  - The source labels it with the destination IP address in the datagram.</a:t>
            </a:r>
          </a:p>
          <a:p>
            <a:r>
              <a:rPr lang="en-US" dirty="0"/>
              <a:t>  - Then hands that down to the link layer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The link layer:</a:t>
            </a:r>
          </a:p>
          <a:p>
            <a:r>
              <a:rPr lang="en-US" dirty="0"/>
              <a:t>  - Wraps that datagram in an Ethernet frame.</a:t>
            </a:r>
          </a:p>
          <a:p>
            <a:r>
              <a:rPr lang="en-US" dirty="0"/>
              <a:t>  - That frame contains the MAC address of the router for the next hop.</a:t>
            </a:r>
          </a:p>
          <a:p>
            <a:r>
              <a:rPr lang="en-US" dirty="0"/>
              <a:t>    - The source knows that because they are on the same network and share that information.</a:t>
            </a:r>
          </a:p>
          <a:p>
            <a:r>
              <a:rPr lang="en-US" dirty="0"/>
              <a:t>    - This is similar to the routing information we saw before.</a:t>
            </a:r>
          </a:p>
          <a:p>
            <a:r>
              <a:rPr lang="en-US" dirty="0"/>
              <a:t>    - Here is called the Address Resolution Protocol (ARP)</a:t>
            </a:r>
          </a:p>
          <a:p>
            <a:endParaRPr lang="en-US" dirty="0"/>
          </a:p>
          <a:p>
            <a:r>
              <a:rPr lang="en-US" dirty="0"/>
              <a:t>The frame is then passed to the router at the next hop via Ethernet.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That router then:</a:t>
            </a:r>
          </a:p>
          <a:p>
            <a:r>
              <a:rPr lang="en-US" dirty="0"/>
              <a:t>  - removes the IP Datagram from the Ethernet Frame</a:t>
            </a:r>
          </a:p>
          <a:p>
            <a:r>
              <a:rPr lang="en-US" dirty="0"/>
              <a:t>  - Looks at the IP address of the destination</a:t>
            </a:r>
          </a:p>
          <a:p>
            <a:r>
              <a:rPr lang="en-US" dirty="0"/>
              <a:t>  - Uses its routing table to determine the next hop</a:t>
            </a:r>
          </a:p>
          <a:p>
            <a:r>
              <a:rPr lang="en-US" dirty="0"/>
              <a:t>  - Wraps the datagram back up in a new Ethernet Frame</a:t>
            </a:r>
          </a:p>
          <a:p>
            <a:r>
              <a:rPr lang="en-US" dirty="0"/>
              <a:t>  - Puts the MAC address of the next router into the Frame</a:t>
            </a:r>
          </a:p>
          <a:p>
            <a:r>
              <a:rPr lang="en-US" dirty="0"/>
              <a:t>  - Sends that out over the network interface indicated in its routing table.</a:t>
            </a:r>
          </a:p>
          <a:p>
            <a:endParaRPr lang="en-US" dirty="0"/>
          </a:p>
          <a:p>
            <a:r>
              <a:rPr lang="en-US" dirty="0"/>
              <a:t>And so on… until… the datagram arrives at its destination.</a:t>
            </a:r>
          </a:p>
          <a:p>
            <a:r>
              <a:rPr lang="en-US" dirty="0"/>
              <a:t>  - At that point the network layer recognized that the IP address is its own.</a:t>
            </a:r>
          </a:p>
          <a:p>
            <a:r>
              <a:rPr lang="en-US" dirty="0"/>
              <a:t>  - It unwraps the transport layer datagram from the IP datagram</a:t>
            </a:r>
          </a:p>
          <a:p>
            <a:r>
              <a:rPr lang="en-US" dirty="0"/>
              <a:t>  - Hands that to the Transport layer which processes it.</a:t>
            </a:r>
          </a:p>
          <a:p>
            <a:r>
              <a:rPr lang="en-US" dirty="0"/>
              <a:t>  - The application layer message is then unwrapped from the transport layer datagram.</a:t>
            </a:r>
          </a:p>
          <a:p>
            <a:r>
              <a:rPr lang="en-US" dirty="0"/>
              <a:t>  - That message is then handed to the application, which will process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22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7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These slides walk though that process in more detail.</a:t>
            </a:r>
          </a:p>
          <a:p>
            <a:r>
              <a:rPr lang="en-US" dirty="0"/>
              <a:t>  - With animations.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656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Here the Network layer (IP) received a message to be sent from above.</a:t>
            </a:r>
          </a:p>
          <a:p>
            <a:r>
              <a:rPr lang="en-US" dirty="0"/>
              <a:t>  - It creates an IP datagram</a:t>
            </a:r>
          </a:p>
          <a:p>
            <a:r>
              <a:rPr lang="en-US" dirty="0"/>
              <a:t>    - Places the message in the data segment, sets the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  - Uses the IP address of B in it as the destination, and its own IP address as the source.</a:t>
            </a:r>
          </a:p>
          <a:p>
            <a:r>
              <a:rPr lang="en-US" dirty="0"/>
              <a:t>    - Computes the error checking information (the Internet Checksum of the header info).</a:t>
            </a:r>
          </a:p>
          <a:p>
            <a:endParaRPr lang="en-US" dirty="0"/>
          </a:p>
          <a:p>
            <a:r>
              <a:rPr lang="en-US" dirty="0"/>
              <a:t>  - It then hands that datagram to the link layer (Eth = Ethernet)</a:t>
            </a:r>
          </a:p>
          <a:p>
            <a:r>
              <a:rPr lang="en-US" dirty="0"/>
              <a:t>    - It wraps that datagram in an Ethernet frame.</a:t>
            </a:r>
          </a:p>
          <a:p>
            <a:r>
              <a:rPr lang="en-US" dirty="0"/>
              <a:t>    - Using the default Router’s (R’s) MAC address as the destination.</a:t>
            </a:r>
          </a:p>
          <a:p>
            <a:r>
              <a:rPr lang="en-US" dirty="0"/>
              <a:t>    - It also would compute the CRC for the frame,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93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Ethernet frame is then sent from A to R using Ethernet and the MAC addresses.</a:t>
            </a:r>
          </a:p>
          <a:p>
            <a:endParaRPr lang="en-US" dirty="0"/>
          </a:p>
          <a:p>
            <a:r>
              <a:rPr lang="en-US" dirty="0"/>
              <a:t>When the frame arrives at R</a:t>
            </a:r>
          </a:p>
          <a:p>
            <a:r>
              <a:rPr lang="en-US" dirty="0"/>
              <a:t>  - The link layer (Eth) unwraps the IP Datagram and hands it to the network layer (IP).</a:t>
            </a:r>
          </a:p>
          <a:p>
            <a:r>
              <a:rPr lang="en-US" dirty="0"/>
              <a:t>  - The network layer (IP) then uses its routing tables to figure out the address of the next hop.</a:t>
            </a:r>
          </a:p>
          <a:p>
            <a:r>
              <a:rPr lang="en-US" dirty="0"/>
              <a:t>    - Here that is just B, but if there were more hops it would find the address of the next router.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523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network layer (IP) hands that packet back down to the link layer (Eth) </a:t>
            </a:r>
            <a:r>
              <a:rPr lang="en-US" dirty="0" err="1"/>
              <a:t>whichi</a:t>
            </a:r>
            <a:r>
              <a:rPr lang="en-US" dirty="0"/>
              <a:t>:</a:t>
            </a:r>
          </a:p>
          <a:p>
            <a:r>
              <a:rPr lang="en-US" dirty="0"/>
              <a:t>  - Wraps it in an Ethernet frame with the MAC address of B as the destination.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5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That ethernet frame is transmitted and received by B </a:t>
            </a:r>
          </a:p>
          <a:p>
            <a:r>
              <a:rPr lang="en-US" dirty="0"/>
              <a:t>  - Because B recognizes its MAC address.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343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Example adopted from: http://</a:t>
            </a:r>
            <a:r>
              <a:rPr lang="en-US" dirty="0" err="1"/>
              <a:t>gaia.cs.umass.edu</a:t>
            </a:r>
            <a:r>
              <a:rPr lang="en-US" dirty="0"/>
              <a:t>/</a:t>
            </a:r>
            <a:r>
              <a:rPr lang="en-US" dirty="0" err="1"/>
              <a:t>kurose_ross</a:t>
            </a:r>
            <a:r>
              <a:rPr lang="en-US" dirty="0"/>
              <a:t>/videos/6/4/6.4_video_slides.pptx</a:t>
            </a:r>
          </a:p>
          <a:p>
            <a:endParaRPr lang="en-US" dirty="0"/>
          </a:p>
          <a:p>
            <a:r>
              <a:rPr lang="en-US" dirty="0"/>
              <a:t>The link layer (Eth) then unwraps the IP Datagram and hands it up to the network layer (IP).</a:t>
            </a:r>
          </a:p>
          <a:p>
            <a:endParaRPr lang="en-US" dirty="0"/>
          </a:p>
          <a:p>
            <a:r>
              <a:rPr lang="en-US" dirty="0"/>
              <a:t>Then network layer would do the same</a:t>
            </a:r>
          </a:p>
          <a:p>
            <a:r>
              <a:rPr lang="en-US" dirty="0"/>
              <a:t>  - Unwrap the application message from the transport layer datagram (TCP)</a:t>
            </a:r>
          </a:p>
          <a:p>
            <a:r>
              <a:rPr lang="en-US" dirty="0"/>
              <a:t>  - Hand the message up to the Application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9147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goal… understand how a message makes it from the source to the destination.</a:t>
            </a:r>
          </a:p>
          <a:p>
            <a:r>
              <a:rPr lang="en-US" dirty="0"/>
              <a:t>  - Like the activity we did earlier.</a:t>
            </a:r>
          </a:p>
          <a:p>
            <a:r>
              <a:rPr lang="en-US" dirty="0"/>
              <a:t>  - In that activity the routers picked the next hop by </a:t>
            </a:r>
          </a:p>
          <a:p>
            <a:r>
              <a:rPr lang="en-US" dirty="0"/>
              <a:t>    - looking around to see which next router was closer to the destination.</a:t>
            </a:r>
          </a:p>
          <a:p>
            <a:r>
              <a:rPr lang="en-US" dirty="0"/>
              <a:t>  - As we’ll see… that is not that terribly different than what happens in practice.</a:t>
            </a:r>
          </a:p>
          <a:p>
            <a:endParaRPr lang="en-US" dirty="0"/>
          </a:p>
          <a:p>
            <a:r>
              <a:rPr lang="en-US" dirty="0"/>
              <a:t>The network service uses the lower level services to provide its service.</a:t>
            </a:r>
          </a:p>
          <a:p>
            <a:r>
              <a:rPr lang="en-US" dirty="0"/>
              <a:t>  - Data Link Layer</a:t>
            </a:r>
          </a:p>
          <a:p>
            <a:r>
              <a:rPr lang="en-US" dirty="0"/>
              <a:t>  - Physical Layer</a:t>
            </a:r>
          </a:p>
        </p:txBody>
      </p:sp>
    </p:spTree>
    <p:extLst>
      <p:ext uri="{BB962C8B-B14F-4D97-AF65-F5344CB8AC3E}">
        <p14:creationId xmlns:p14="http://schemas.microsoft.com/office/powerpoint/2010/main" val="380513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for driving directions is a good metaphor here:</a:t>
            </a:r>
          </a:p>
          <a:p>
            <a:endParaRPr lang="en-US" dirty="0"/>
          </a:p>
          <a:p>
            <a:r>
              <a:rPr lang="en-US" dirty="0"/>
              <a:t>Centralized Routing:</a:t>
            </a:r>
          </a:p>
          <a:p>
            <a:r>
              <a:rPr lang="en-US" dirty="0"/>
              <a:t>  - This is like asking someone for directions and they know exactly where you are going.</a:t>
            </a:r>
          </a:p>
          <a:p>
            <a:r>
              <a:rPr lang="en-US" dirty="0"/>
              <a:t>  - They can tell you a sequence of landmarks and turns that will get you from where you are (the source) to where you want to go (the destination).</a:t>
            </a:r>
          </a:p>
          <a:p>
            <a:r>
              <a:rPr lang="en-US" dirty="0"/>
              <a:t>  - Today we call that person Google Maps.</a:t>
            </a:r>
          </a:p>
          <a:p>
            <a:endParaRPr lang="en-US" dirty="0"/>
          </a:p>
          <a:p>
            <a:r>
              <a:rPr lang="en-US" dirty="0"/>
              <a:t>Decentralized Routing:</a:t>
            </a:r>
          </a:p>
          <a:p>
            <a:r>
              <a:rPr lang="en-US" dirty="0"/>
              <a:t>  - This is like asking someone for directions and they don’t quite know how to get where you are going.</a:t>
            </a:r>
          </a:p>
          <a:p>
            <a:r>
              <a:rPr lang="en-US" dirty="0"/>
              <a:t>  - But they do know that from where you are you take a particular road to the next town.</a:t>
            </a:r>
          </a:p>
          <a:p>
            <a:r>
              <a:rPr lang="en-US" dirty="0"/>
              <a:t>  - So they point you to that road and suggest you stop there at this one gas station and ask again</a:t>
            </a:r>
          </a:p>
          <a:p>
            <a:r>
              <a:rPr lang="en-US" dirty="0"/>
              <a:t>  - You go there, pull in and ask again</a:t>
            </a:r>
          </a:p>
          <a:p>
            <a:r>
              <a:rPr lang="en-US" dirty="0"/>
              <a:t>  - They direct you to the next road and another place to stop for directions.</a:t>
            </a:r>
          </a:p>
          <a:p>
            <a:r>
              <a:rPr lang="en-US" dirty="0"/>
              <a:t>  - Each set of directions getting you closer</a:t>
            </a:r>
          </a:p>
          <a:p>
            <a:r>
              <a:rPr lang="en-US" dirty="0"/>
              <a:t>  - But no one knows exactly how you get all the way there.</a:t>
            </a:r>
          </a:p>
          <a:p>
            <a:endParaRPr lang="en-US" dirty="0"/>
          </a:p>
          <a:p>
            <a:r>
              <a:rPr lang="en-US" dirty="0"/>
              <a:t>We will focus on Decentralized Routing using the Internet Protocol (IP)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7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Topology</a:t>
            </a:r>
          </a:p>
          <a:p>
            <a:r>
              <a:rPr lang="en-US" dirty="0"/>
              <a:t>  - Assign four students near center of the room to be the routers.</a:t>
            </a:r>
          </a:p>
          <a:p>
            <a:r>
              <a:rPr lang="en-US" dirty="0"/>
              <a:t>    - Give them a routing table and their assigned Addresses</a:t>
            </a:r>
          </a:p>
          <a:p>
            <a:endParaRPr lang="en-US" dirty="0"/>
          </a:p>
          <a:p>
            <a:r>
              <a:rPr lang="en-US" dirty="0"/>
              <a:t>    - They are connected via subnets V, X, Y, Z as shown.</a:t>
            </a:r>
          </a:p>
          <a:p>
            <a:r>
              <a:rPr lang="en-US" dirty="0"/>
              <a:t>    - As well as to their local networks A, B, C, D as shown.</a:t>
            </a:r>
          </a:p>
          <a:p>
            <a:r>
              <a:rPr lang="en-US" dirty="0"/>
              <a:t>  - Note: Drawn this way just to keep the lines from crossing and getting messy.</a:t>
            </a:r>
          </a:p>
          <a:p>
            <a:r>
              <a:rPr lang="en-US" dirty="0"/>
              <a:t>    - But these could be stretched and distorted and twisted however.</a:t>
            </a:r>
          </a:p>
          <a:p>
            <a:endParaRPr lang="en-US" dirty="0"/>
          </a:p>
          <a:p>
            <a:r>
              <a:rPr lang="en-US" dirty="0"/>
              <a:t>  - Routers hand out LAN address addresses to 2 or 3 students around them (just not the other routers)</a:t>
            </a:r>
          </a:p>
          <a:p>
            <a:r>
              <a:rPr lang="en-US" dirty="0"/>
              <a:t>    - E.g. A.1, A.2, A.7.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to hand out to the routers.</a:t>
            </a:r>
          </a:p>
          <a:p>
            <a:endParaRPr lang="en-US" dirty="0"/>
          </a:p>
          <a:p>
            <a:r>
              <a:rPr lang="en-US" dirty="0"/>
              <a:t>The Network Interfaces are specified as N, S, E, W for North, South, East and West as per the compass.</a:t>
            </a:r>
          </a:p>
          <a:p>
            <a:r>
              <a:rPr lang="en-US" dirty="0"/>
              <a:t>  - This is just easier than trying to have named interfaces for people to keep track of.</a:t>
            </a:r>
          </a:p>
          <a:p>
            <a:endParaRPr lang="en-US" dirty="0"/>
          </a:p>
          <a:p>
            <a:r>
              <a:rPr lang="en-US" dirty="0"/>
              <a:t>Note: From D to C goes long way around.</a:t>
            </a:r>
          </a:p>
          <a:p>
            <a:r>
              <a:rPr lang="en-US" dirty="0"/>
              <a:t>Note: From C to D has a loop (R3-&gt;R2-&gt;R3-&gt;R2-&gt;…)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8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for routers to hand out to the machines.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and cut these for routers to hand out to the machines.</a:t>
            </a:r>
          </a:p>
          <a:p>
            <a:endParaRPr lang="en-US" dirty="0"/>
          </a:p>
          <a:p>
            <a:r>
              <a:rPr lang="en-US" dirty="0"/>
              <a:t>Datagram … like telegram.</a:t>
            </a:r>
          </a:p>
          <a:p>
            <a:r>
              <a:rPr lang="en-US" dirty="0"/>
              <a:t>  - Just the name used for messages in the Network Layer.</a:t>
            </a:r>
          </a:p>
          <a:p>
            <a:endParaRPr lang="en-US" dirty="0"/>
          </a:p>
          <a:p>
            <a:r>
              <a:rPr lang="en-US" dirty="0"/>
              <a:t>Datagram 3 should be a reply to Datagram 2.</a:t>
            </a:r>
          </a:p>
        </p:txBody>
      </p:sp>
    </p:spTree>
    <p:extLst>
      <p:ext uri="{BB962C8B-B14F-4D97-AF65-F5344CB8AC3E}">
        <p14:creationId xmlns:p14="http://schemas.microsoft.com/office/powerpoint/2010/main" val="214455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DE5DE354-37AA-F246-8E11-4F0A88DF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698062"/>
            <a:ext cx="6045200" cy="1159800"/>
          </a:xfrm>
        </p:spPr>
        <p:txBody>
          <a:bodyPr/>
          <a:lstStyle/>
          <a:p>
            <a:r>
              <a:rPr lang="en-US" dirty="0"/>
              <a:t>NA3 – The Network Layer</a:t>
            </a:r>
          </a:p>
        </p:txBody>
      </p:sp>
      <p:sp>
        <p:nvSpPr>
          <p:cNvPr id="49" name="Subtitle 48">
            <a:extLst>
              <a:ext uri="{FF2B5EF4-FFF2-40B4-BE49-F238E27FC236}">
                <a16:creationId xmlns:a16="http://schemas.microsoft.com/office/drawing/2014/main" id="{7A0D6EC2-B4DC-8741-821F-68E0011B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1783316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C9969-83FB-E846-A739-AED83CF6F296}"/>
              </a:ext>
            </a:extLst>
          </p:cNvPr>
          <p:cNvSpPr txBox="1"/>
          <p:nvPr/>
        </p:nvSpPr>
        <p:spPr>
          <a:xfrm>
            <a:off x="6900847" y="-1444412"/>
            <a:ext cx="234360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endParaRPr lang="en-US" sz="28700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66650E-A476-7B7A-BEE9-693347DEE85F}"/>
              </a:ext>
            </a:extLst>
          </p:cNvPr>
          <p:cNvGrpSpPr/>
          <p:nvPr/>
        </p:nvGrpSpPr>
        <p:grpSpPr>
          <a:xfrm rot="168642">
            <a:off x="5155870" y="2633128"/>
            <a:ext cx="3030905" cy="2261673"/>
            <a:chOff x="3771378" y="2635196"/>
            <a:chExt cx="3030905" cy="2261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836C-0333-B1B4-C1C0-B4F9ED678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378" y="2635196"/>
              <a:ext cx="3030905" cy="2020602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7101D-25FF-8666-A636-66F9D09139C7}"/>
                </a:ext>
              </a:extLst>
            </p:cNvPr>
            <p:cNvSpPr txBox="1"/>
            <p:nvPr/>
          </p:nvSpPr>
          <p:spPr>
            <a:xfrm>
              <a:off x="4364368" y="4558315"/>
              <a:ext cx="19511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Image from: 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https://dealna.com/Article/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Post/6564/</a:t>
              </a:r>
              <a:r>
                <a:rPr lang="en-US" sz="800" dirty="0">
                  <a:solidFill>
                    <a:schemeClr val="tx1">
                      <a:lumMod val="75000"/>
                    </a:schemeClr>
                  </a:solidFill>
                </a:rPr>
                <a:t>Networking-Accessories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graphicFrame>
        <p:nvGraphicFramePr>
          <p:cNvPr id="47" name="Table 15">
            <a:extLst>
              <a:ext uri="{FF2B5EF4-FFF2-40B4-BE49-F238E27FC236}">
                <a16:creationId xmlns:a16="http://schemas.microsoft.com/office/drawing/2014/main" id="{E1EB7109-35A1-E833-C116-6E3EBF0E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076750"/>
              </p:ext>
            </p:extLst>
          </p:nvPr>
        </p:nvGraphicFramePr>
        <p:xfrm>
          <a:off x="276999" y="1123283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Hello!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0234D68-B8CF-5CA5-BD92-A1B51AD9CD76}"/>
              </a:ext>
            </a:extLst>
          </p:cNvPr>
          <p:cNvSpPr txBox="1"/>
          <p:nvPr/>
        </p:nvSpPr>
        <p:spPr>
          <a:xfrm>
            <a:off x="357536" y="81550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1</a:t>
            </a:r>
          </a:p>
        </p:txBody>
      </p:sp>
      <p:graphicFrame>
        <p:nvGraphicFramePr>
          <p:cNvPr id="49" name="Table 15">
            <a:extLst>
              <a:ext uri="{FF2B5EF4-FFF2-40B4-BE49-F238E27FC236}">
                <a16:creationId xmlns:a16="http://schemas.microsoft.com/office/drawing/2014/main" id="{5732E04B-1EC1-145D-A9DD-9B399DD23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936675"/>
              </p:ext>
            </p:extLst>
          </p:nvPr>
        </p:nvGraphicFramePr>
        <p:xfrm>
          <a:off x="283918" y="2371617"/>
          <a:ext cx="1290507" cy="1007292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How’s the weather?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F9FA2ED1-1A13-1A44-5238-462F732FE980}"/>
              </a:ext>
            </a:extLst>
          </p:cNvPr>
          <p:cNvSpPr txBox="1"/>
          <p:nvPr/>
        </p:nvSpPr>
        <p:spPr>
          <a:xfrm>
            <a:off x="364455" y="206383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2</a:t>
            </a:r>
          </a:p>
        </p:txBody>
      </p:sp>
      <p:graphicFrame>
        <p:nvGraphicFramePr>
          <p:cNvPr id="53" name="Table 15">
            <a:extLst>
              <a:ext uri="{FF2B5EF4-FFF2-40B4-BE49-F238E27FC236}">
                <a16:creationId xmlns:a16="http://schemas.microsoft.com/office/drawing/2014/main" id="{64B28971-E167-A05F-C019-54E81B7E0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039397"/>
              </p:ext>
            </p:extLst>
          </p:nvPr>
        </p:nvGraphicFramePr>
        <p:xfrm>
          <a:off x="283918" y="3839236"/>
          <a:ext cx="1290507" cy="1190172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345D01E7-7A59-2CBA-8505-A4BCEC7642A3}"/>
              </a:ext>
            </a:extLst>
          </p:cNvPr>
          <p:cNvSpPr txBox="1"/>
          <p:nvPr/>
        </p:nvSpPr>
        <p:spPr>
          <a:xfrm>
            <a:off x="364455" y="353145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3</a:t>
            </a:r>
          </a:p>
        </p:txBody>
      </p:sp>
      <p:graphicFrame>
        <p:nvGraphicFramePr>
          <p:cNvPr id="56" name="Table 15">
            <a:extLst>
              <a:ext uri="{FF2B5EF4-FFF2-40B4-BE49-F238E27FC236}">
                <a16:creationId xmlns:a16="http://schemas.microsoft.com/office/drawing/2014/main" id="{0EC8487D-A8B5-BE46-5F1F-700407560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7857"/>
              </p:ext>
            </p:extLst>
          </p:nvPr>
        </p:nvGraphicFramePr>
        <p:xfrm>
          <a:off x="1925042" y="1123283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D.2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So long…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38258C4-B0C8-0068-74EA-12CE9AF08273}"/>
              </a:ext>
            </a:extLst>
          </p:cNvPr>
          <p:cNvSpPr txBox="1"/>
          <p:nvPr/>
        </p:nvSpPr>
        <p:spPr>
          <a:xfrm>
            <a:off x="2005579" y="815505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4</a:t>
            </a:r>
          </a:p>
        </p:txBody>
      </p:sp>
      <p:graphicFrame>
        <p:nvGraphicFramePr>
          <p:cNvPr id="58" name="Table 15">
            <a:extLst>
              <a:ext uri="{FF2B5EF4-FFF2-40B4-BE49-F238E27FC236}">
                <a16:creationId xmlns:a16="http://schemas.microsoft.com/office/drawing/2014/main" id="{6439D943-8CDF-E82E-825B-AA16E286F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33185"/>
              </p:ext>
            </p:extLst>
          </p:nvPr>
        </p:nvGraphicFramePr>
        <p:xfrm>
          <a:off x="1938880" y="2388798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C.9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Forever?!?!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70D74B94-ACFB-018D-96A2-933D14198EA8}"/>
              </a:ext>
            </a:extLst>
          </p:cNvPr>
          <p:cNvSpPr txBox="1"/>
          <p:nvPr/>
        </p:nvSpPr>
        <p:spPr>
          <a:xfrm>
            <a:off x="2019417" y="208102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5</a:t>
            </a:r>
          </a:p>
        </p:txBody>
      </p:sp>
      <p:graphicFrame>
        <p:nvGraphicFramePr>
          <p:cNvPr id="60" name="Table 15">
            <a:extLst>
              <a:ext uri="{FF2B5EF4-FFF2-40B4-BE49-F238E27FC236}">
                <a16:creationId xmlns:a16="http://schemas.microsoft.com/office/drawing/2014/main" id="{2B16CBD3-1BA3-7E99-3C36-A0140DFB2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72836"/>
              </p:ext>
            </p:extLst>
          </p:nvPr>
        </p:nvGraphicFramePr>
        <p:xfrm>
          <a:off x="1938880" y="3839235"/>
          <a:ext cx="1290507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635217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655290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SRC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B.1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Does this work?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4E9AFB03-917F-9710-266C-5691BE54482F}"/>
              </a:ext>
            </a:extLst>
          </p:cNvPr>
          <p:cNvSpPr txBox="1"/>
          <p:nvPr/>
        </p:nvSpPr>
        <p:spPr>
          <a:xfrm>
            <a:off x="2019417" y="353145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 6</a:t>
            </a:r>
          </a:p>
        </p:txBody>
      </p:sp>
    </p:spTree>
    <p:extLst>
      <p:ext uri="{BB962C8B-B14F-4D97-AF65-F5344CB8AC3E}">
        <p14:creationId xmlns:p14="http://schemas.microsoft.com/office/powerpoint/2010/main" val="428779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1407AA5-8D69-C64E-9B19-B72ABFFF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79" y="427769"/>
            <a:ext cx="4944300" cy="645300"/>
          </a:xfrm>
        </p:spPr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2361D-C9A1-1F09-BD73-D0712E4EF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796" y="1073070"/>
            <a:ext cx="6113042" cy="3906704"/>
          </a:xfrm>
        </p:spPr>
        <p:txBody>
          <a:bodyPr/>
          <a:lstStyle/>
          <a:p>
            <a:r>
              <a:rPr lang="en-US" sz="1800" dirty="0"/>
              <a:t>Does a node or router know the route a datagram will follow?</a:t>
            </a:r>
          </a:p>
          <a:p>
            <a:r>
              <a:rPr lang="en-US" sz="1800" dirty="0"/>
              <a:t>Do packets necessarily follow same path in both directions? </a:t>
            </a:r>
          </a:p>
          <a:p>
            <a:r>
              <a:rPr lang="en-US" sz="1800" dirty="0"/>
              <a:t>What would have to happen to change the route a datagram takes?</a:t>
            </a:r>
          </a:p>
          <a:p>
            <a:r>
              <a:rPr lang="en-US" sz="1800" dirty="0"/>
              <a:t>What would have generated the response with the weather?</a:t>
            </a:r>
          </a:p>
          <a:p>
            <a:r>
              <a:rPr lang="en-US" sz="1800" dirty="0"/>
              <a:t>Will a datagram always be delivered?  Why or why not?</a:t>
            </a:r>
          </a:p>
          <a:p>
            <a:r>
              <a:rPr lang="en-US" sz="1800" dirty="0"/>
              <a:t>If a datagram is delivered, is it always done efficiently?</a:t>
            </a:r>
          </a:p>
          <a:p>
            <a:r>
              <a:rPr lang="en-US" sz="1800" dirty="0"/>
              <a:t>What could we do to detect cycles?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4034-8CAD-1273-5497-35DB61F6B5E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9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34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25" y="-58494"/>
            <a:ext cx="5601679" cy="645300"/>
          </a:xfrm>
        </p:spPr>
        <p:txBody>
          <a:bodyPr/>
          <a:lstStyle/>
          <a:p>
            <a:r>
              <a:rPr lang="en-US" sz="2800" dirty="0"/>
              <a:t>Internet Protocol (IP) Addresses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B6849-8A00-6A1A-CCCB-C3AA9248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0709" y="2638515"/>
            <a:ext cx="6201972" cy="2255744"/>
          </a:xfrm>
        </p:spPr>
        <p:txBody>
          <a:bodyPr/>
          <a:lstStyle/>
          <a:p>
            <a:r>
              <a:rPr lang="en-US" sz="2000" dirty="0"/>
              <a:t>Every network interface on the </a:t>
            </a:r>
            <a:br>
              <a:rPr lang="en-US" sz="2000" dirty="0"/>
            </a:br>
            <a:r>
              <a:rPr lang="en-US" sz="2000" dirty="0"/>
              <a:t>Internet has an assigned </a:t>
            </a:r>
            <a:r>
              <a:rPr lang="en-US" sz="2000" b="1" i="1" dirty="0"/>
              <a:t>IP Address</a:t>
            </a:r>
          </a:p>
          <a:p>
            <a:pPr lvl="1"/>
            <a:r>
              <a:rPr lang="en-US" sz="1800" dirty="0"/>
              <a:t>IP addresses are “</a:t>
            </a:r>
            <a:r>
              <a:rPr lang="en-US" sz="1800" b="1" i="1" dirty="0"/>
              <a:t>dotted octets</a:t>
            </a:r>
            <a:r>
              <a:rPr lang="en-US" sz="1800" dirty="0"/>
              <a:t>”</a:t>
            </a:r>
            <a:r>
              <a:rPr lang="en-US" sz="1800" baseline="30000" dirty="0"/>
              <a:t>*</a:t>
            </a:r>
          </a:p>
          <a:p>
            <a:pPr lvl="2"/>
            <a:r>
              <a:rPr lang="en-US" sz="1800" dirty="0"/>
              <a:t>223.1.1.7</a:t>
            </a:r>
          </a:p>
          <a:p>
            <a:pPr lvl="3"/>
            <a:r>
              <a:rPr lang="en-US" sz="1600" b="0" i="0" dirty="0">
                <a:solidFill>
                  <a:srgbClr val="040C28"/>
                </a:solidFill>
                <a:effectLst/>
                <a:latin typeface="+mn-lt"/>
              </a:rPr>
              <a:t>1101 1111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+mn-lt"/>
              </a:rPr>
              <a:t>.0000 0001.0000 0001.000 00111</a:t>
            </a:r>
            <a:endParaRPr lang="en-US" sz="1600" dirty="0">
              <a:latin typeface="+mn-lt"/>
            </a:endParaRPr>
          </a:p>
          <a:p>
            <a:pPr lvl="3"/>
            <a:r>
              <a:rPr lang="en-US" sz="1600" dirty="0">
                <a:latin typeface="+mn-lt"/>
              </a:rPr>
              <a:t>Each number represents 8 bits (an “</a:t>
            </a:r>
            <a:r>
              <a:rPr lang="en-US" sz="1600" i="1" dirty="0">
                <a:latin typeface="+mn-lt"/>
              </a:rPr>
              <a:t>octet</a:t>
            </a:r>
            <a:r>
              <a:rPr lang="en-US" sz="1600" dirty="0">
                <a:latin typeface="+mn-lt"/>
              </a:rPr>
              <a:t>”)</a:t>
            </a:r>
          </a:p>
          <a:p>
            <a:pPr lvl="1"/>
            <a:endParaRPr lang="en-US" sz="1600" dirty="0">
              <a:latin typeface="+mn-lt"/>
            </a:endParaRP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AB076E5-3EE4-1797-A4E8-A4A9C0CD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33520" y="1083584"/>
            <a:ext cx="4902200" cy="381659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9AA0F96D-E838-0CBE-49AB-EE62100259BF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E604C1D-F1F8-8B01-605F-CD436AACB164}"/>
              </a:ext>
            </a:extLst>
          </p:cNvPr>
          <p:cNvSpPr/>
          <p:nvPr/>
        </p:nvSpPr>
        <p:spPr>
          <a:xfrm>
            <a:off x="4831492" y="901622"/>
            <a:ext cx="963828" cy="10013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EED49E5-F07A-A153-DC16-52DA4B248A8C}"/>
              </a:ext>
            </a:extLst>
          </p:cNvPr>
          <p:cNvGrpSpPr/>
          <p:nvPr/>
        </p:nvGrpSpPr>
        <p:grpSpPr>
          <a:xfrm>
            <a:off x="1261104" y="714528"/>
            <a:ext cx="2906770" cy="1895246"/>
            <a:chOff x="333660" y="3094975"/>
            <a:chExt cx="2906770" cy="1895246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8622D89-8680-07D8-315E-E6F96730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42CFC11-50C6-FC9C-AE24-8F793545E6D5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EC08470-2F69-354F-FE04-18B5CD3B1139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6FB2C05-1888-4699-3ED4-2DC112FE9851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0C13B476-6D2F-3CB9-2D8D-802B99117D0E}"/>
              </a:ext>
            </a:extLst>
          </p:cNvPr>
          <p:cNvSpPr/>
          <p:nvPr/>
        </p:nvSpPr>
        <p:spPr>
          <a:xfrm>
            <a:off x="2828201" y="1799429"/>
            <a:ext cx="963828" cy="24145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B709AF9-E394-5018-0075-D6BF84FBE17D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DC8D401-93A0-679B-0FD9-4032732F9465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F4E77F-3C37-BB34-6D1C-192BEA03C2AB}"/>
              </a:ext>
            </a:extLst>
          </p:cNvPr>
          <p:cNvSpPr txBox="1"/>
          <p:nvPr/>
        </p:nvSpPr>
        <p:spPr>
          <a:xfrm>
            <a:off x="7061886" y="28967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B2E16FC-67E7-6567-B93B-A8BCC81E37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ACDA0B6-F145-CFC5-4566-8AF513945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35051" y="1172609"/>
            <a:ext cx="663618" cy="25986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3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4E868B9-D436-B1E5-375F-3FE2A978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12" y="568662"/>
            <a:ext cx="4902200" cy="43307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3A2A0A4-2ECF-10B0-E110-1AC910A59FE0}"/>
              </a:ext>
            </a:extLst>
          </p:cNvPr>
          <p:cNvGrpSpPr/>
          <p:nvPr/>
        </p:nvGrpSpPr>
        <p:grpSpPr>
          <a:xfrm>
            <a:off x="1065185" y="955319"/>
            <a:ext cx="2906770" cy="1895246"/>
            <a:chOff x="333660" y="3094975"/>
            <a:chExt cx="2906770" cy="189524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BF256D7-4AAA-BD45-4525-BAEDD20D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3AB2BC-B371-1D9D-3F50-AC46F142ECB8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74FCBD-5698-4C14-D0AB-0DD0B9BF4C56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1FD7ED-2394-8C7E-8891-D0A94FE7E532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DAE605-CB66-F54C-9D66-E5A99FA8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633" y="-12357"/>
            <a:ext cx="4944300" cy="645300"/>
          </a:xfrm>
        </p:spPr>
        <p:txBody>
          <a:bodyPr/>
          <a:lstStyle/>
          <a:p>
            <a:r>
              <a:rPr lang="en-US" sz="2800" dirty="0"/>
              <a:t>Internet Protocol Subnets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A5C6-F29F-913C-5A31-7FAD7BF817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21526F-1B29-1BD9-9D1A-700935A219E5}"/>
              </a:ext>
            </a:extLst>
          </p:cNvPr>
          <p:cNvSpPr/>
          <p:nvPr/>
        </p:nvSpPr>
        <p:spPr>
          <a:xfrm>
            <a:off x="2612235" y="2281853"/>
            <a:ext cx="1335725" cy="283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48BC3-0AB1-6A5D-FE22-989CFAE4114E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BBFA1-7A47-EE6B-3E40-BBB8AF0BD523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08CCD-4929-24FC-C021-8AE3249D8910}"/>
              </a:ext>
            </a:extLst>
          </p:cNvPr>
          <p:cNvSpPr txBox="1"/>
          <p:nvPr/>
        </p:nvSpPr>
        <p:spPr>
          <a:xfrm>
            <a:off x="7061886" y="290910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46202-95D5-DD17-9DF4-3EB10B708B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DFFFA-B569-BE9C-6D78-81CC9A9B6E7A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22BC744-DD29-693E-D08C-B21FA4B1D593}"/>
              </a:ext>
            </a:extLst>
          </p:cNvPr>
          <p:cNvSpPr txBox="1">
            <a:spLocks/>
          </p:cNvSpPr>
          <p:nvPr/>
        </p:nvSpPr>
        <p:spPr bwMode="auto">
          <a:xfrm>
            <a:off x="0" y="2940471"/>
            <a:ext cx="4902200" cy="197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17500" algn="l" rtl="0" eaLnBrk="1" fontAlgn="base" hangingPunct="1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Arial" panose="020B0604020202020204" pitchFamily="34" charset="0"/>
              <a:buChar char="◇"/>
              <a:defRPr sz="1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￭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￮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●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175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○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kern="0" dirty="0"/>
              <a:t>Each local area network is a </a:t>
            </a:r>
            <a:r>
              <a:rPr lang="en-US" sz="2000" b="1" i="1" kern="0" dirty="0"/>
              <a:t>subnet</a:t>
            </a:r>
            <a:r>
              <a:rPr lang="en-US" sz="2000" kern="0" dirty="0"/>
              <a:t>.</a:t>
            </a:r>
          </a:p>
          <a:p>
            <a:pPr lvl="1"/>
            <a:r>
              <a:rPr lang="en-US" sz="2000" kern="0" dirty="0"/>
              <a:t>Each subnet uses a defined range of IP addresses.</a:t>
            </a:r>
          </a:p>
          <a:p>
            <a:r>
              <a:rPr lang="en-US" sz="2000" kern="0" dirty="0"/>
              <a:t>A subnet mask is used to find the subnet address from an IP address.</a:t>
            </a:r>
          </a:p>
          <a:p>
            <a:pPr lvl="1"/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755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25" y="-58494"/>
            <a:ext cx="5601679" cy="645300"/>
          </a:xfrm>
        </p:spPr>
        <p:txBody>
          <a:bodyPr/>
          <a:lstStyle/>
          <a:p>
            <a:r>
              <a:rPr lang="en-US" sz="2800" dirty="0"/>
              <a:t>Internet Protocol Routers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CB6849-8A00-6A1A-CCCB-C3AA9248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647" y="2737496"/>
            <a:ext cx="4902199" cy="2255744"/>
          </a:xfrm>
        </p:spPr>
        <p:txBody>
          <a:bodyPr/>
          <a:lstStyle/>
          <a:p>
            <a:r>
              <a:rPr lang="en-US" sz="2000" dirty="0"/>
              <a:t>Routers direct packets between subnets.  </a:t>
            </a:r>
          </a:p>
          <a:p>
            <a:pPr lvl="1"/>
            <a:r>
              <a:rPr lang="en-US" sz="1800" dirty="0"/>
              <a:t>Thus, they have multiple network interfaces and multiple IP addresses.</a:t>
            </a:r>
          </a:p>
          <a:p>
            <a:r>
              <a:rPr lang="en-US" sz="1800" dirty="0"/>
              <a:t>End system knows IP address of its </a:t>
            </a:r>
            <a:r>
              <a:rPr lang="en-US" sz="1800" b="1" i="1" dirty="0"/>
              <a:t>default</a:t>
            </a:r>
            <a:r>
              <a:rPr lang="en-US" sz="1800" dirty="0"/>
              <a:t> / </a:t>
            </a:r>
            <a:r>
              <a:rPr lang="en-US" sz="1800" b="1" i="1" dirty="0"/>
              <a:t>first-hop / gateway</a:t>
            </a:r>
            <a:r>
              <a:rPr lang="en-US" sz="1800" dirty="0"/>
              <a:t> router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AAB076E5-3EE4-1797-A4E8-A4A9C0CDA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33520" y="1083584"/>
            <a:ext cx="4902200" cy="381659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9AA0F96D-E838-0CBE-49AB-EE62100259BF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E604C1D-F1F8-8B01-605F-CD436AACB164}"/>
              </a:ext>
            </a:extLst>
          </p:cNvPr>
          <p:cNvSpPr/>
          <p:nvPr/>
        </p:nvSpPr>
        <p:spPr>
          <a:xfrm>
            <a:off x="4831492" y="901622"/>
            <a:ext cx="963828" cy="100132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AD3B03AE-373D-B50C-C929-1C662B2BAC11}"/>
              </a:ext>
            </a:extLst>
          </p:cNvPr>
          <p:cNvSpPr/>
          <p:nvPr/>
        </p:nvSpPr>
        <p:spPr>
          <a:xfrm>
            <a:off x="6067168" y="2042112"/>
            <a:ext cx="1989437" cy="1162414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EED49E5-F07A-A153-DC16-52DA4B248A8C}"/>
              </a:ext>
            </a:extLst>
          </p:cNvPr>
          <p:cNvGrpSpPr/>
          <p:nvPr/>
        </p:nvGrpSpPr>
        <p:grpSpPr>
          <a:xfrm>
            <a:off x="1261104" y="714528"/>
            <a:ext cx="2906770" cy="1895246"/>
            <a:chOff x="333660" y="3094975"/>
            <a:chExt cx="2906770" cy="1895246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8622D89-8680-07D8-315E-E6F96730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660" y="3094975"/>
              <a:ext cx="2906770" cy="1895246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42CFC11-50C6-FC9C-AE24-8F793545E6D5}"/>
                </a:ext>
              </a:extLst>
            </p:cNvPr>
            <p:cNvSpPr txBox="1"/>
            <p:nvPr/>
          </p:nvSpPr>
          <p:spPr>
            <a:xfrm>
              <a:off x="1847100" y="4172932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EC08470-2F69-354F-FE04-18B5CD3B1139}"/>
                </a:ext>
              </a:extLst>
            </p:cNvPr>
            <p:cNvSpPr txBox="1"/>
            <p:nvPr/>
          </p:nvSpPr>
          <p:spPr>
            <a:xfrm>
              <a:off x="1847100" y="4709701"/>
              <a:ext cx="1021433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223.1.1.4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6FB2C05-1888-4699-3ED4-2DC112FE9851}"/>
                </a:ext>
              </a:extLst>
            </p:cNvPr>
            <p:cNvSpPr txBox="1"/>
            <p:nvPr/>
          </p:nvSpPr>
          <p:spPr>
            <a:xfrm>
              <a:off x="1847100" y="4441317"/>
              <a:ext cx="1393330" cy="276999"/>
            </a:xfrm>
            <a:prstGeom prst="rect">
              <a:avLst/>
            </a:prstGeom>
            <a:solidFill>
              <a:srgbClr val="F7F7F7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ourier" pitchFamily="2" charset="0"/>
                </a:rPr>
                <a:t>255.255.255.0</a:t>
              </a:r>
            </a:p>
          </p:txBody>
        </p:sp>
      </p:grp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43A020F-0CA8-5B08-E770-CA07C4AF65FC}"/>
              </a:ext>
            </a:extLst>
          </p:cNvPr>
          <p:cNvSpPr/>
          <p:nvPr/>
        </p:nvSpPr>
        <p:spPr>
          <a:xfrm>
            <a:off x="2772456" y="2343876"/>
            <a:ext cx="1021434" cy="241407"/>
          </a:xfrm>
          <a:prstGeom prst="roundRect">
            <a:avLst/>
          </a:prstGeom>
          <a:solidFill>
            <a:schemeClr val="accent6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B709AF9-E394-5018-0075-D6BF84FBE17D}"/>
              </a:ext>
            </a:extLst>
          </p:cNvPr>
          <p:cNvSpPr txBox="1"/>
          <p:nvPr/>
        </p:nvSpPr>
        <p:spPr>
          <a:xfrm>
            <a:off x="6131263" y="203061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DC8D401-93A0-679B-0FD9-4032732F9465}"/>
              </a:ext>
            </a:extLst>
          </p:cNvPr>
          <p:cNvSpPr txBox="1"/>
          <p:nvPr/>
        </p:nvSpPr>
        <p:spPr>
          <a:xfrm>
            <a:off x="7458441" y="200895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F4E77F-3C37-BB34-6D1C-192BEA03C2AB}"/>
              </a:ext>
            </a:extLst>
          </p:cNvPr>
          <p:cNvSpPr txBox="1"/>
          <p:nvPr/>
        </p:nvSpPr>
        <p:spPr>
          <a:xfrm>
            <a:off x="7061886" y="28967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B2E16FC-67E7-6567-B93B-A8BCC81E37A9}"/>
              </a:ext>
            </a:extLst>
          </p:cNvPr>
          <p:cNvSpPr txBox="1"/>
          <p:nvPr/>
        </p:nvSpPr>
        <p:spPr>
          <a:xfrm>
            <a:off x="5036727" y="901622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ACDA0B6-F145-CFC5-4566-8AF513945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35051" y="1172609"/>
            <a:ext cx="663618" cy="25986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7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09A70D-B263-7341-C56D-857C26A2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591" y="618902"/>
            <a:ext cx="4944300" cy="938436"/>
          </a:xfrm>
        </p:spPr>
        <p:txBody>
          <a:bodyPr/>
          <a:lstStyle/>
          <a:p>
            <a:r>
              <a:rPr lang="en-US" sz="2800" dirty="0"/>
              <a:t>IP Message (</a:t>
            </a:r>
            <a:r>
              <a:rPr lang="en-US" sz="2800" b="1" dirty="0"/>
              <a:t>datagram</a:t>
            </a:r>
            <a:r>
              <a:rPr lang="en-US" sz="2800" dirty="0"/>
              <a:t>) 	Format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CFAEBF8-EFEF-19AE-0981-5D6577FC4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171" y="1705618"/>
            <a:ext cx="5511122" cy="3286511"/>
          </a:xfrm>
        </p:spPr>
        <p:txBody>
          <a:bodyPr/>
          <a:lstStyle/>
          <a:p>
            <a:r>
              <a:rPr lang="en-US" sz="2400" dirty="0"/>
              <a:t>Important parts:</a:t>
            </a:r>
          </a:p>
          <a:p>
            <a:pPr lvl="1"/>
            <a:r>
              <a:rPr lang="en-US" sz="1800" b="1" dirty="0"/>
              <a:t>Length: </a:t>
            </a:r>
            <a:r>
              <a:rPr lang="en-US" sz="1800" dirty="0"/>
              <a:t>The length of the data.</a:t>
            </a:r>
          </a:p>
          <a:p>
            <a:pPr lvl="1"/>
            <a:r>
              <a:rPr lang="en-US" sz="1800" b="1" dirty="0"/>
              <a:t>Header Checksum: </a:t>
            </a:r>
            <a:r>
              <a:rPr lang="en-US" sz="1800" dirty="0"/>
              <a:t>Error detection information for the header information.</a:t>
            </a:r>
          </a:p>
          <a:p>
            <a:pPr lvl="1"/>
            <a:r>
              <a:rPr lang="en-US" sz="1800" b="1" dirty="0"/>
              <a:t>Source IP Address:</a:t>
            </a:r>
            <a:r>
              <a:rPr lang="en-US" sz="1800" dirty="0"/>
              <a:t> IP address of end-system that sent the message.</a:t>
            </a:r>
          </a:p>
          <a:p>
            <a:pPr lvl="1"/>
            <a:r>
              <a:rPr lang="en-US" sz="1800" b="1" dirty="0"/>
              <a:t>Destination IP Address: </a:t>
            </a:r>
            <a:r>
              <a:rPr lang="en-US" sz="1800" dirty="0"/>
              <a:t>IP address of end-system that is intended to receive the message.</a:t>
            </a:r>
          </a:p>
          <a:p>
            <a:pPr lvl="1"/>
            <a:r>
              <a:rPr lang="en-US" sz="1800" b="1" dirty="0"/>
              <a:t>Payload:</a:t>
            </a:r>
            <a:r>
              <a:rPr lang="en-US" sz="1800" dirty="0"/>
              <a:t> The transport layer datagram that contains the application layer data.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2F41-9C51-77EE-45FD-FF0F4F1E14B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036D43-DAA1-A307-2AEF-9464105C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37" y="91294"/>
            <a:ext cx="2408648" cy="11034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887782-708E-A709-672C-78EB612D8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93" y="1194743"/>
            <a:ext cx="3039419" cy="3907824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321007C-05DF-392F-57C3-EE8463D13A33}"/>
              </a:ext>
            </a:extLst>
          </p:cNvPr>
          <p:cNvSpPr/>
          <p:nvPr/>
        </p:nvSpPr>
        <p:spPr>
          <a:xfrm>
            <a:off x="7576286" y="1569695"/>
            <a:ext cx="1419431" cy="3826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D3B4ED6-7E25-9920-3535-C7996F7FE8BF}"/>
              </a:ext>
            </a:extLst>
          </p:cNvPr>
          <p:cNvSpPr/>
          <p:nvPr/>
        </p:nvSpPr>
        <p:spPr>
          <a:xfrm>
            <a:off x="7574529" y="2327320"/>
            <a:ext cx="1419431" cy="3826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99BCB6E-B22C-9CD1-50FE-AEE615800835}"/>
              </a:ext>
            </a:extLst>
          </p:cNvPr>
          <p:cNvSpPr/>
          <p:nvPr/>
        </p:nvSpPr>
        <p:spPr>
          <a:xfrm>
            <a:off x="6155098" y="2709993"/>
            <a:ext cx="2838862" cy="296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812363C-3A4F-4383-A999-939845A2451B}"/>
              </a:ext>
            </a:extLst>
          </p:cNvPr>
          <p:cNvSpPr/>
          <p:nvPr/>
        </p:nvSpPr>
        <p:spPr>
          <a:xfrm>
            <a:off x="6158513" y="3056174"/>
            <a:ext cx="2838862" cy="296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3A3BF9-25BC-F353-48B3-FDA6326EED81}"/>
              </a:ext>
            </a:extLst>
          </p:cNvPr>
          <p:cNvSpPr/>
          <p:nvPr/>
        </p:nvSpPr>
        <p:spPr>
          <a:xfrm>
            <a:off x="6190571" y="3699108"/>
            <a:ext cx="2838862" cy="1293021"/>
          </a:xfrm>
          <a:prstGeom prst="roundRect">
            <a:avLst>
              <a:gd name="adj" fmla="val 7111"/>
            </a:avLst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5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IP is a ”Best Effort” Protocol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4944300" cy="3193370"/>
          </a:xfrm>
        </p:spPr>
        <p:txBody>
          <a:bodyPr/>
          <a:lstStyle/>
          <a:p>
            <a:r>
              <a:rPr lang="en-US" sz="2400" dirty="0"/>
              <a:t>Timing between datagrams is not guaranteed to be preserved.</a:t>
            </a:r>
          </a:p>
          <a:p>
            <a:r>
              <a:rPr lang="en-US" sz="2400" dirty="0"/>
              <a:t>Datagrams are not guaranteed to be received in order.</a:t>
            </a:r>
          </a:p>
          <a:p>
            <a:r>
              <a:rPr lang="en-US" sz="2400" dirty="0"/>
              <a:t>Delivery of datagrams is not guaranteed.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5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Internet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11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5">
            <a:extLst>
              <a:ext uri="{FF2B5EF4-FFF2-40B4-BE49-F238E27FC236}">
                <a16:creationId xmlns:a16="http://schemas.microsoft.com/office/drawing/2014/main" id="{ABD118E6-1071-A8E5-1F40-F32D226F5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41800" y="778897"/>
            <a:ext cx="4902200" cy="3816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3426C-D605-2DC0-7EE8-20599441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073" y="0"/>
            <a:ext cx="4944300" cy="645300"/>
          </a:xfrm>
        </p:spPr>
        <p:txBody>
          <a:bodyPr/>
          <a:lstStyle/>
          <a:p>
            <a:r>
              <a:rPr lang="en-US" sz="2800" dirty="0"/>
              <a:t>An IP Routing Table</a:t>
            </a:r>
            <a:r>
              <a:rPr lang="en-US" sz="2800" baseline="30000" dirty="0"/>
              <a:t>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0E92C-5CCA-75CA-72A5-A5402EAE7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835876"/>
            <a:ext cx="5138399" cy="1655120"/>
          </a:xfrm>
        </p:spPr>
        <p:txBody>
          <a:bodyPr/>
          <a:lstStyle/>
          <a:p>
            <a:r>
              <a:rPr lang="en-US" sz="2000" dirty="0"/>
              <a:t>Each router maintains a </a:t>
            </a:r>
            <a:r>
              <a:rPr lang="en-US" sz="2000" b="1" i="1" dirty="0"/>
              <a:t>routing table.</a:t>
            </a:r>
          </a:p>
          <a:p>
            <a:pPr lvl="1"/>
            <a:r>
              <a:rPr lang="en-US" sz="2000" dirty="0"/>
              <a:t>The routing table answers the question…  </a:t>
            </a:r>
            <a:br>
              <a:rPr lang="en-US" sz="800" dirty="0"/>
            </a:br>
            <a:br>
              <a:rPr lang="en-US" sz="800" dirty="0"/>
            </a:br>
            <a:r>
              <a:rPr lang="en-US" sz="2000" dirty="0"/>
              <a:t>“If I get a datagram destined for subnet </a:t>
            </a:r>
            <a:r>
              <a:rPr lang="en-US" sz="2000" dirty="0" err="1"/>
              <a:t>a.b.c.d</a:t>
            </a:r>
            <a:r>
              <a:rPr lang="en-US" sz="2000" dirty="0"/>
              <a:t>, where do I send it?”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0578-5AED-F78A-C434-19DD118BB7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06EFE-ED86-206C-C29E-943E7C81A899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BB4F5CA-ADB0-A963-241A-71D540998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24380"/>
              </p:ext>
            </p:extLst>
          </p:nvPr>
        </p:nvGraphicFramePr>
        <p:xfrm>
          <a:off x="1144760" y="1309680"/>
          <a:ext cx="3097039" cy="1432560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174037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662656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1260346">
                  <a:extLst>
                    <a:ext uri="{9D8B030D-6E8A-4147-A177-3AD203B41FA5}">
                      <a16:colId xmlns:a16="http://schemas.microsoft.com/office/drawing/2014/main" val="398261492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 Net Mask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IFace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223.1.1.0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164.1.0.0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199.1.3.0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36F03E-F93E-F6FF-D501-45E9F1D60A84}"/>
              </a:ext>
            </a:extLst>
          </p:cNvPr>
          <p:cNvSpPr txBox="1"/>
          <p:nvPr/>
        </p:nvSpPr>
        <p:spPr>
          <a:xfrm>
            <a:off x="6139543" y="172593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67A80-F2BD-F6AE-3C52-02620571E313}"/>
              </a:ext>
            </a:extLst>
          </p:cNvPr>
          <p:cNvSpPr txBox="1"/>
          <p:nvPr/>
        </p:nvSpPr>
        <p:spPr>
          <a:xfrm>
            <a:off x="7466721" y="170426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2355F9-46E4-F968-0E64-993DE2D62212}"/>
              </a:ext>
            </a:extLst>
          </p:cNvPr>
          <p:cNvSpPr txBox="1"/>
          <p:nvPr/>
        </p:nvSpPr>
        <p:spPr>
          <a:xfrm>
            <a:off x="7070166" y="25920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1D4BA-C32D-D78A-0448-74B64FE6C42F}"/>
              </a:ext>
            </a:extLst>
          </p:cNvPr>
          <p:cNvSpPr txBox="1"/>
          <p:nvPr/>
        </p:nvSpPr>
        <p:spPr>
          <a:xfrm>
            <a:off x="1905892" y="952296"/>
            <a:ext cx="1362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Routing Table</a:t>
            </a:r>
          </a:p>
        </p:txBody>
      </p:sp>
    </p:spTree>
    <p:extLst>
      <p:ext uri="{BB962C8B-B14F-4D97-AF65-F5344CB8AC3E}">
        <p14:creationId xmlns:p14="http://schemas.microsoft.com/office/powerpoint/2010/main" val="110102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BC5CF6D0-6494-98E5-95CB-8834D528499F}"/>
              </a:ext>
            </a:extLst>
          </p:cNvPr>
          <p:cNvSpPr/>
          <p:nvPr/>
        </p:nvSpPr>
        <p:spPr>
          <a:xfrm>
            <a:off x="3000054" y="2311688"/>
            <a:ext cx="3133618" cy="2455524"/>
          </a:xfrm>
          <a:custGeom>
            <a:avLst/>
            <a:gdLst>
              <a:gd name="connsiteX0" fmla="*/ 71919 w 3133618"/>
              <a:gd name="connsiteY0" fmla="*/ 0 h 2455524"/>
              <a:gd name="connsiteX1" fmla="*/ 61645 w 3133618"/>
              <a:gd name="connsiteY1" fmla="*/ 51371 h 2455524"/>
              <a:gd name="connsiteX2" fmla="*/ 41097 w 3133618"/>
              <a:gd name="connsiteY2" fmla="*/ 113016 h 2455524"/>
              <a:gd name="connsiteX3" fmla="*/ 20548 w 3133618"/>
              <a:gd name="connsiteY3" fmla="*/ 184935 h 2455524"/>
              <a:gd name="connsiteX4" fmla="*/ 10274 w 3133618"/>
              <a:gd name="connsiteY4" fmla="*/ 534256 h 2455524"/>
              <a:gd name="connsiteX5" fmla="*/ 0 w 3133618"/>
              <a:gd name="connsiteY5" fmla="*/ 678094 h 2455524"/>
              <a:gd name="connsiteX6" fmla="*/ 10274 w 3133618"/>
              <a:gd name="connsiteY6" fmla="*/ 1520575 h 2455524"/>
              <a:gd name="connsiteX7" fmla="*/ 30822 w 3133618"/>
              <a:gd name="connsiteY7" fmla="*/ 1726058 h 2455524"/>
              <a:gd name="connsiteX8" fmla="*/ 41097 w 3133618"/>
              <a:gd name="connsiteY8" fmla="*/ 1818526 h 2455524"/>
              <a:gd name="connsiteX9" fmla="*/ 82193 w 3133618"/>
              <a:gd name="connsiteY9" fmla="*/ 1962364 h 2455524"/>
              <a:gd name="connsiteX10" fmla="*/ 92467 w 3133618"/>
              <a:gd name="connsiteY10" fmla="*/ 1993187 h 2455524"/>
              <a:gd name="connsiteX11" fmla="*/ 113016 w 3133618"/>
              <a:gd name="connsiteY11" fmla="*/ 2024009 h 2455524"/>
              <a:gd name="connsiteX12" fmla="*/ 123290 w 3133618"/>
              <a:gd name="connsiteY12" fmla="*/ 2054831 h 2455524"/>
              <a:gd name="connsiteX13" fmla="*/ 184935 w 3133618"/>
              <a:gd name="connsiteY13" fmla="*/ 2147299 h 2455524"/>
              <a:gd name="connsiteX14" fmla="*/ 205483 w 3133618"/>
              <a:gd name="connsiteY14" fmla="*/ 2178121 h 2455524"/>
              <a:gd name="connsiteX15" fmla="*/ 226031 w 3133618"/>
              <a:gd name="connsiteY15" fmla="*/ 2208944 h 2455524"/>
              <a:gd name="connsiteX16" fmla="*/ 277402 w 3133618"/>
              <a:gd name="connsiteY16" fmla="*/ 2260315 h 2455524"/>
              <a:gd name="connsiteX17" fmla="*/ 318499 w 3133618"/>
              <a:gd name="connsiteY17" fmla="*/ 2311685 h 2455524"/>
              <a:gd name="connsiteX18" fmla="*/ 349321 w 3133618"/>
              <a:gd name="connsiteY18" fmla="*/ 2332234 h 2455524"/>
              <a:gd name="connsiteX19" fmla="*/ 400692 w 3133618"/>
              <a:gd name="connsiteY19" fmla="*/ 2373330 h 2455524"/>
              <a:gd name="connsiteX20" fmla="*/ 441789 w 3133618"/>
              <a:gd name="connsiteY20" fmla="*/ 2383605 h 2455524"/>
              <a:gd name="connsiteX21" fmla="*/ 534256 w 3133618"/>
              <a:gd name="connsiteY21" fmla="*/ 2434975 h 2455524"/>
              <a:gd name="connsiteX22" fmla="*/ 565079 w 3133618"/>
              <a:gd name="connsiteY22" fmla="*/ 2445249 h 2455524"/>
              <a:gd name="connsiteX23" fmla="*/ 595901 w 3133618"/>
              <a:gd name="connsiteY23" fmla="*/ 2455524 h 2455524"/>
              <a:gd name="connsiteX24" fmla="*/ 750013 w 3133618"/>
              <a:gd name="connsiteY24" fmla="*/ 2445249 h 2455524"/>
              <a:gd name="connsiteX25" fmla="*/ 780836 w 3133618"/>
              <a:gd name="connsiteY25" fmla="*/ 2434975 h 2455524"/>
              <a:gd name="connsiteX26" fmla="*/ 842481 w 3133618"/>
              <a:gd name="connsiteY26" fmla="*/ 2393879 h 2455524"/>
              <a:gd name="connsiteX27" fmla="*/ 934948 w 3133618"/>
              <a:gd name="connsiteY27" fmla="*/ 2280863 h 2455524"/>
              <a:gd name="connsiteX28" fmla="*/ 955497 w 3133618"/>
              <a:gd name="connsiteY28" fmla="*/ 2250040 h 2455524"/>
              <a:gd name="connsiteX29" fmla="*/ 986319 w 3133618"/>
              <a:gd name="connsiteY29" fmla="*/ 2157573 h 2455524"/>
              <a:gd name="connsiteX30" fmla="*/ 996593 w 3133618"/>
              <a:gd name="connsiteY30" fmla="*/ 2126751 h 2455524"/>
              <a:gd name="connsiteX31" fmla="*/ 1006867 w 3133618"/>
              <a:gd name="connsiteY31" fmla="*/ 2095928 h 2455524"/>
              <a:gd name="connsiteX32" fmla="*/ 1017142 w 3133618"/>
              <a:gd name="connsiteY32" fmla="*/ 1982912 h 2455524"/>
              <a:gd name="connsiteX33" fmla="*/ 1047964 w 3133618"/>
              <a:gd name="connsiteY33" fmla="*/ 1756881 h 2455524"/>
              <a:gd name="connsiteX34" fmla="*/ 1058238 w 3133618"/>
              <a:gd name="connsiteY34" fmla="*/ 1695236 h 2455524"/>
              <a:gd name="connsiteX35" fmla="*/ 1078786 w 3133618"/>
              <a:gd name="connsiteY35" fmla="*/ 1633591 h 2455524"/>
              <a:gd name="connsiteX36" fmla="*/ 1089061 w 3133618"/>
              <a:gd name="connsiteY36" fmla="*/ 1582220 h 2455524"/>
              <a:gd name="connsiteX37" fmla="*/ 1109609 w 3133618"/>
              <a:gd name="connsiteY37" fmla="*/ 1500027 h 2455524"/>
              <a:gd name="connsiteX38" fmla="*/ 1119883 w 3133618"/>
              <a:gd name="connsiteY38" fmla="*/ 1315092 h 2455524"/>
              <a:gd name="connsiteX39" fmla="*/ 1130157 w 3133618"/>
              <a:gd name="connsiteY39" fmla="*/ 1212351 h 2455524"/>
              <a:gd name="connsiteX40" fmla="*/ 1150706 w 3133618"/>
              <a:gd name="connsiteY40" fmla="*/ 1119883 h 2455524"/>
              <a:gd name="connsiteX41" fmla="*/ 1160980 w 3133618"/>
              <a:gd name="connsiteY41" fmla="*/ 1068512 h 2455524"/>
              <a:gd name="connsiteX42" fmla="*/ 1171254 w 3133618"/>
              <a:gd name="connsiteY42" fmla="*/ 1027416 h 2455524"/>
              <a:gd name="connsiteX43" fmla="*/ 1181528 w 3133618"/>
              <a:gd name="connsiteY43" fmla="*/ 976045 h 2455524"/>
              <a:gd name="connsiteX44" fmla="*/ 1202076 w 3133618"/>
              <a:gd name="connsiteY44" fmla="*/ 914400 h 2455524"/>
              <a:gd name="connsiteX45" fmla="*/ 1222625 w 3133618"/>
              <a:gd name="connsiteY45" fmla="*/ 852755 h 2455524"/>
              <a:gd name="connsiteX46" fmla="*/ 1232899 w 3133618"/>
              <a:gd name="connsiteY46" fmla="*/ 821933 h 2455524"/>
              <a:gd name="connsiteX47" fmla="*/ 1253447 w 3133618"/>
              <a:gd name="connsiteY47" fmla="*/ 801384 h 2455524"/>
              <a:gd name="connsiteX48" fmla="*/ 1294544 w 3133618"/>
              <a:gd name="connsiteY48" fmla="*/ 750013 h 2455524"/>
              <a:gd name="connsiteX49" fmla="*/ 1325366 w 3133618"/>
              <a:gd name="connsiteY49" fmla="*/ 739739 h 2455524"/>
              <a:gd name="connsiteX50" fmla="*/ 1397285 w 3133618"/>
              <a:gd name="connsiteY50" fmla="*/ 750013 h 2455524"/>
              <a:gd name="connsiteX51" fmla="*/ 1428108 w 3133618"/>
              <a:gd name="connsiteY51" fmla="*/ 801384 h 2455524"/>
              <a:gd name="connsiteX52" fmla="*/ 1448656 w 3133618"/>
              <a:gd name="connsiteY52" fmla="*/ 893852 h 2455524"/>
              <a:gd name="connsiteX53" fmla="*/ 1458930 w 3133618"/>
              <a:gd name="connsiteY53" fmla="*/ 996593 h 2455524"/>
              <a:gd name="connsiteX54" fmla="*/ 1448656 w 3133618"/>
              <a:gd name="connsiteY54" fmla="*/ 1222625 h 2455524"/>
              <a:gd name="connsiteX55" fmla="*/ 1438382 w 3133618"/>
              <a:gd name="connsiteY55" fmla="*/ 1325366 h 2455524"/>
              <a:gd name="connsiteX56" fmla="*/ 1428108 w 3133618"/>
              <a:gd name="connsiteY56" fmla="*/ 1448656 h 2455524"/>
              <a:gd name="connsiteX57" fmla="*/ 1417834 w 3133618"/>
              <a:gd name="connsiteY57" fmla="*/ 1633591 h 2455524"/>
              <a:gd name="connsiteX58" fmla="*/ 1407559 w 3133618"/>
              <a:gd name="connsiteY58" fmla="*/ 1736333 h 2455524"/>
              <a:gd name="connsiteX59" fmla="*/ 1397285 w 3133618"/>
              <a:gd name="connsiteY59" fmla="*/ 1880171 h 2455524"/>
              <a:gd name="connsiteX60" fmla="*/ 1428108 w 3133618"/>
              <a:gd name="connsiteY60" fmla="*/ 2229492 h 2455524"/>
              <a:gd name="connsiteX61" fmla="*/ 1438382 w 3133618"/>
              <a:gd name="connsiteY61" fmla="*/ 2260315 h 2455524"/>
              <a:gd name="connsiteX62" fmla="*/ 1520575 w 3133618"/>
              <a:gd name="connsiteY62" fmla="*/ 2332234 h 2455524"/>
              <a:gd name="connsiteX63" fmla="*/ 1551398 w 3133618"/>
              <a:gd name="connsiteY63" fmla="*/ 2342508 h 2455524"/>
              <a:gd name="connsiteX64" fmla="*/ 1582220 w 3133618"/>
              <a:gd name="connsiteY64" fmla="*/ 2363056 h 2455524"/>
              <a:gd name="connsiteX65" fmla="*/ 1767155 w 3133618"/>
              <a:gd name="connsiteY65" fmla="*/ 2342508 h 2455524"/>
              <a:gd name="connsiteX66" fmla="*/ 1808252 w 3133618"/>
              <a:gd name="connsiteY66" fmla="*/ 2321960 h 2455524"/>
              <a:gd name="connsiteX67" fmla="*/ 1900719 w 3133618"/>
              <a:gd name="connsiteY67" fmla="*/ 2219218 h 2455524"/>
              <a:gd name="connsiteX68" fmla="*/ 1931542 w 3133618"/>
              <a:gd name="connsiteY68" fmla="*/ 2147299 h 2455524"/>
              <a:gd name="connsiteX69" fmla="*/ 1972638 w 3133618"/>
              <a:gd name="connsiteY69" fmla="*/ 2044557 h 2455524"/>
              <a:gd name="connsiteX70" fmla="*/ 1993186 w 3133618"/>
              <a:gd name="connsiteY70" fmla="*/ 1993187 h 2455524"/>
              <a:gd name="connsiteX71" fmla="*/ 2003461 w 3133618"/>
              <a:gd name="connsiteY71" fmla="*/ 1941816 h 2455524"/>
              <a:gd name="connsiteX72" fmla="*/ 2034283 w 3133618"/>
              <a:gd name="connsiteY72" fmla="*/ 1818526 h 2455524"/>
              <a:gd name="connsiteX73" fmla="*/ 2044557 w 3133618"/>
              <a:gd name="connsiteY73" fmla="*/ 1777429 h 2455524"/>
              <a:gd name="connsiteX74" fmla="*/ 2065106 w 3133618"/>
              <a:gd name="connsiteY74" fmla="*/ 1715784 h 2455524"/>
              <a:gd name="connsiteX75" fmla="*/ 2085654 w 3133618"/>
              <a:gd name="connsiteY75" fmla="*/ 1582220 h 2455524"/>
              <a:gd name="connsiteX76" fmla="*/ 2095928 w 3133618"/>
              <a:gd name="connsiteY76" fmla="*/ 1530849 h 2455524"/>
              <a:gd name="connsiteX77" fmla="*/ 2116476 w 3133618"/>
              <a:gd name="connsiteY77" fmla="*/ 1448656 h 2455524"/>
              <a:gd name="connsiteX78" fmla="*/ 2126750 w 3133618"/>
              <a:gd name="connsiteY78" fmla="*/ 1417834 h 2455524"/>
              <a:gd name="connsiteX79" fmla="*/ 2137025 w 3133618"/>
              <a:gd name="connsiteY79" fmla="*/ 1356189 h 2455524"/>
              <a:gd name="connsiteX80" fmla="*/ 2147299 w 3133618"/>
              <a:gd name="connsiteY80" fmla="*/ 1325366 h 2455524"/>
              <a:gd name="connsiteX81" fmla="*/ 2157573 w 3133618"/>
              <a:gd name="connsiteY81" fmla="*/ 1284270 h 2455524"/>
              <a:gd name="connsiteX82" fmla="*/ 2167847 w 3133618"/>
              <a:gd name="connsiteY82" fmla="*/ 1222625 h 2455524"/>
              <a:gd name="connsiteX83" fmla="*/ 2178121 w 3133618"/>
              <a:gd name="connsiteY83" fmla="*/ 1191802 h 2455524"/>
              <a:gd name="connsiteX84" fmla="*/ 2188395 w 3133618"/>
              <a:gd name="connsiteY84" fmla="*/ 1130157 h 2455524"/>
              <a:gd name="connsiteX85" fmla="*/ 2198670 w 3133618"/>
              <a:gd name="connsiteY85" fmla="*/ 1089061 h 2455524"/>
              <a:gd name="connsiteX86" fmla="*/ 2208944 w 3133618"/>
              <a:gd name="connsiteY86" fmla="*/ 1017142 h 2455524"/>
              <a:gd name="connsiteX87" fmla="*/ 2229492 w 3133618"/>
              <a:gd name="connsiteY87" fmla="*/ 914400 h 2455524"/>
              <a:gd name="connsiteX88" fmla="*/ 2239766 w 3133618"/>
              <a:gd name="connsiteY88" fmla="*/ 852755 h 2455524"/>
              <a:gd name="connsiteX89" fmla="*/ 2260315 w 3133618"/>
              <a:gd name="connsiteY89" fmla="*/ 770562 h 2455524"/>
              <a:gd name="connsiteX90" fmla="*/ 2280863 w 3133618"/>
              <a:gd name="connsiteY90" fmla="*/ 750013 h 2455524"/>
              <a:gd name="connsiteX91" fmla="*/ 2342508 w 3133618"/>
              <a:gd name="connsiteY91" fmla="*/ 719191 h 2455524"/>
              <a:gd name="connsiteX92" fmla="*/ 2383604 w 3133618"/>
              <a:gd name="connsiteY92" fmla="*/ 780836 h 2455524"/>
              <a:gd name="connsiteX93" fmla="*/ 2404153 w 3133618"/>
              <a:gd name="connsiteY93" fmla="*/ 842481 h 2455524"/>
              <a:gd name="connsiteX94" fmla="*/ 2414427 w 3133618"/>
              <a:gd name="connsiteY94" fmla="*/ 924674 h 2455524"/>
              <a:gd name="connsiteX95" fmla="*/ 2393879 w 3133618"/>
              <a:gd name="connsiteY95" fmla="*/ 1222625 h 2455524"/>
              <a:gd name="connsiteX96" fmla="*/ 2383604 w 3133618"/>
              <a:gd name="connsiteY96" fmla="*/ 1263721 h 2455524"/>
              <a:gd name="connsiteX97" fmla="*/ 2373330 w 3133618"/>
              <a:gd name="connsiteY97" fmla="*/ 1335640 h 2455524"/>
              <a:gd name="connsiteX98" fmla="*/ 2352782 w 3133618"/>
              <a:gd name="connsiteY98" fmla="*/ 1417834 h 2455524"/>
              <a:gd name="connsiteX99" fmla="*/ 2321959 w 3133618"/>
              <a:gd name="connsiteY99" fmla="*/ 1561672 h 2455524"/>
              <a:gd name="connsiteX100" fmla="*/ 2311685 w 3133618"/>
              <a:gd name="connsiteY100" fmla="*/ 1654139 h 2455524"/>
              <a:gd name="connsiteX101" fmla="*/ 2301411 w 3133618"/>
              <a:gd name="connsiteY101" fmla="*/ 1705510 h 2455524"/>
              <a:gd name="connsiteX102" fmla="*/ 2291137 w 3133618"/>
              <a:gd name="connsiteY102" fmla="*/ 1818526 h 2455524"/>
              <a:gd name="connsiteX103" fmla="*/ 2311685 w 3133618"/>
              <a:gd name="connsiteY103" fmla="*/ 2116476 h 2455524"/>
              <a:gd name="connsiteX104" fmla="*/ 2332234 w 3133618"/>
              <a:gd name="connsiteY104" fmla="*/ 2178121 h 2455524"/>
              <a:gd name="connsiteX105" fmla="*/ 2352782 w 3133618"/>
              <a:gd name="connsiteY105" fmla="*/ 2208944 h 2455524"/>
              <a:gd name="connsiteX106" fmla="*/ 2363056 w 3133618"/>
              <a:gd name="connsiteY106" fmla="*/ 2239766 h 2455524"/>
              <a:gd name="connsiteX107" fmla="*/ 2414427 w 3133618"/>
              <a:gd name="connsiteY107" fmla="*/ 2280863 h 2455524"/>
              <a:gd name="connsiteX108" fmla="*/ 2445249 w 3133618"/>
              <a:gd name="connsiteY108" fmla="*/ 2291137 h 2455524"/>
              <a:gd name="connsiteX109" fmla="*/ 2476072 w 3133618"/>
              <a:gd name="connsiteY109" fmla="*/ 2311685 h 2455524"/>
              <a:gd name="connsiteX110" fmla="*/ 2506894 w 3133618"/>
              <a:gd name="connsiteY110" fmla="*/ 2321960 h 2455524"/>
              <a:gd name="connsiteX111" fmla="*/ 2537717 w 3133618"/>
              <a:gd name="connsiteY111" fmla="*/ 2342508 h 2455524"/>
              <a:gd name="connsiteX112" fmla="*/ 2619910 w 3133618"/>
              <a:gd name="connsiteY112" fmla="*/ 2363056 h 2455524"/>
              <a:gd name="connsiteX113" fmla="*/ 2661007 w 3133618"/>
              <a:gd name="connsiteY113" fmla="*/ 2373330 h 2455524"/>
              <a:gd name="connsiteX114" fmla="*/ 2804845 w 3133618"/>
              <a:gd name="connsiteY114" fmla="*/ 2363056 h 2455524"/>
              <a:gd name="connsiteX115" fmla="*/ 2897312 w 3133618"/>
              <a:gd name="connsiteY115" fmla="*/ 2311685 h 2455524"/>
              <a:gd name="connsiteX116" fmla="*/ 2917861 w 3133618"/>
              <a:gd name="connsiteY116" fmla="*/ 2291137 h 2455524"/>
              <a:gd name="connsiteX117" fmla="*/ 2989780 w 3133618"/>
              <a:gd name="connsiteY117" fmla="*/ 2229492 h 2455524"/>
              <a:gd name="connsiteX118" fmla="*/ 3030876 w 3133618"/>
              <a:gd name="connsiteY118" fmla="*/ 2178121 h 2455524"/>
              <a:gd name="connsiteX119" fmla="*/ 3071973 w 3133618"/>
              <a:gd name="connsiteY119" fmla="*/ 2085654 h 2455524"/>
              <a:gd name="connsiteX120" fmla="*/ 3092521 w 3133618"/>
              <a:gd name="connsiteY120" fmla="*/ 2013735 h 2455524"/>
              <a:gd name="connsiteX121" fmla="*/ 3113070 w 3133618"/>
              <a:gd name="connsiteY121" fmla="*/ 1869897 h 2455524"/>
              <a:gd name="connsiteX122" fmla="*/ 3102795 w 3133618"/>
              <a:gd name="connsiteY122" fmla="*/ 1571946 h 2455524"/>
              <a:gd name="connsiteX123" fmla="*/ 3082247 w 3133618"/>
              <a:gd name="connsiteY123" fmla="*/ 1366463 h 2455524"/>
              <a:gd name="connsiteX124" fmla="*/ 3113070 w 3133618"/>
              <a:gd name="connsiteY124" fmla="*/ 791110 h 2455524"/>
              <a:gd name="connsiteX125" fmla="*/ 3123344 w 3133618"/>
              <a:gd name="connsiteY125" fmla="*/ 719191 h 2455524"/>
              <a:gd name="connsiteX126" fmla="*/ 3133618 w 3133618"/>
              <a:gd name="connsiteY126" fmla="*/ 616449 h 2455524"/>
              <a:gd name="connsiteX127" fmla="*/ 3123344 w 3133618"/>
              <a:gd name="connsiteY127" fmla="*/ 20548 h 245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3133618" h="2455524">
                <a:moveTo>
                  <a:pt x="71919" y="0"/>
                </a:moveTo>
                <a:cubicBezTo>
                  <a:pt x="68494" y="17124"/>
                  <a:pt x="66240" y="34524"/>
                  <a:pt x="61645" y="51371"/>
                </a:cubicBezTo>
                <a:cubicBezTo>
                  <a:pt x="55946" y="72268"/>
                  <a:pt x="46351" y="92003"/>
                  <a:pt x="41097" y="113016"/>
                </a:cubicBezTo>
                <a:cubicBezTo>
                  <a:pt x="28195" y="164619"/>
                  <a:pt x="35287" y="140716"/>
                  <a:pt x="20548" y="184935"/>
                </a:cubicBezTo>
                <a:cubicBezTo>
                  <a:pt x="17123" y="301375"/>
                  <a:pt x="15124" y="417866"/>
                  <a:pt x="10274" y="534256"/>
                </a:cubicBezTo>
                <a:cubicBezTo>
                  <a:pt x="8273" y="582282"/>
                  <a:pt x="0" y="630026"/>
                  <a:pt x="0" y="678094"/>
                </a:cubicBezTo>
                <a:cubicBezTo>
                  <a:pt x="0" y="958942"/>
                  <a:pt x="4485" y="1239787"/>
                  <a:pt x="10274" y="1520575"/>
                </a:cubicBezTo>
                <a:cubicBezTo>
                  <a:pt x="15373" y="1767861"/>
                  <a:pt x="12600" y="1598511"/>
                  <a:pt x="30822" y="1726058"/>
                </a:cubicBezTo>
                <a:cubicBezTo>
                  <a:pt x="35208" y="1756759"/>
                  <a:pt x="35707" y="1787986"/>
                  <a:pt x="41097" y="1818526"/>
                </a:cubicBezTo>
                <a:cubicBezTo>
                  <a:pt x="50773" y="1873356"/>
                  <a:pt x="65082" y="1911030"/>
                  <a:pt x="82193" y="1962364"/>
                </a:cubicBezTo>
                <a:cubicBezTo>
                  <a:pt x="85618" y="1972638"/>
                  <a:pt x="86459" y="1984176"/>
                  <a:pt x="92467" y="1993187"/>
                </a:cubicBezTo>
                <a:lnTo>
                  <a:pt x="113016" y="2024009"/>
                </a:lnTo>
                <a:cubicBezTo>
                  <a:pt x="116441" y="2034283"/>
                  <a:pt x="118031" y="2045364"/>
                  <a:pt x="123290" y="2054831"/>
                </a:cubicBezTo>
                <a:cubicBezTo>
                  <a:pt x="123299" y="2054846"/>
                  <a:pt x="174656" y="2131881"/>
                  <a:pt x="184935" y="2147299"/>
                </a:cubicBezTo>
                <a:lnTo>
                  <a:pt x="205483" y="2178121"/>
                </a:lnTo>
                <a:cubicBezTo>
                  <a:pt x="212332" y="2188395"/>
                  <a:pt x="217300" y="2200213"/>
                  <a:pt x="226031" y="2208944"/>
                </a:cubicBezTo>
                <a:cubicBezTo>
                  <a:pt x="243155" y="2226068"/>
                  <a:pt x="263969" y="2240166"/>
                  <a:pt x="277402" y="2260315"/>
                </a:cubicBezTo>
                <a:cubicBezTo>
                  <a:pt x="292662" y="2283205"/>
                  <a:pt x="297582" y="2294952"/>
                  <a:pt x="318499" y="2311685"/>
                </a:cubicBezTo>
                <a:cubicBezTo>
                  <a:pt x="328141" y="2319399"/>
                  <a:pt x="339679" y="2324520"/>
                  <a:pt x="349321" y="2332234"/>
                </a:cubicBezTo>
                <a:cubicBezTo>
                  <a:pt x="374812" y="2352627"/>
                  <a:pt x="366641" y="2358737"/>
                  <a:pt x="400692" y="2373330"/>
                </a:cubicBezTo>
                <a:cubicBezTo>
                  <a:pt x="413671" y="2378892"/>
                  <a:pt x="428090" y="2380180"/>
                  <a:pt x="441789" y="2383605"/>
                </a:cubicBezTo>
                <a:cubicBezTo>
                  <a:pt x="487927" y="2429743"/>
                  <a:pt x="458827" y="2409833"/>
                  <a:pt x="534256" y="2434975"/>
                </a:cubicBezTo>
                <a:lnTo>
                  <a:pt x="565079" y="2445249"/>
                </a:lnTo>
                <a:lnTo>
                  <a:pt x="595901" y="2455524"/>
                </a:lnTo>
                <a:cubicBezTo>
                  <a:pt x="647272" y="2452099"/>
                  <a:pt x="698843" y="2450935"/>
                  <a:pt x="750013" y="2445249"/>
                </a:cubicBezTo>
                <a:cubicBezTo>
                  <a:pt x="760777" y="2444053"/>
                  <a:pt x="771369" y="2440234"/>
                  <a:pt x="780836" y="2434975"/>
                </a:cubicBezTo>
                <a:cubicBezTo>
                  <a:pt x="802424" y="2422982"/>
                  <a:pt x="825018" y="2411342"/>
                  <a:pt x="842481" y="2393879"/>
                </a:cubicBezTo>
                <a:cubicBezTo>
                  <a:pt x="911316" y="2325044"/>
                  <a:pt x="880417" y="2362659"/>
                  <a:pt x="934948" y="2280863"/>
                </a:cubicBezTo>
                <a:lnTo>
                  <a:pt x="955497" y="2250040"/>
                </a:lnTo>
                <a:lnTo>
                  <a:pt x="986319" y="2157573"/>
                </a:lnTo>
                <a:lnTo>
                  <a:pt x="996593" y="2126751"/>
                </a:lnTo>
                <a:lnTo>
                  <a:pt x="1006867" y="2095928"/>
                </a:lnTo>
                <a:cubicBezTo>
                  <a:pt x="1010292" y="2058256"/>
                  <a:pt x="1013182" y="2020532"/>
                  <a:pt x="1017142" y="1982912"/>
                </a:cubicBezTo>
                <a:cubicBezTo>
                  <a:pt x="1022463" y="1932361"/>
                  <a:pt x="1042736" y="1788247"/>
                  <a:pt x="1047964" y="1756881"/>
                </a:cubicBezTo>
                <a:cubicBezTo>
                  <a:pt x="1051389" y="1736333"/>
                  <a:pt x="1053186" y="1715446"/>
                  <a:pt x="1058238" y="1695236"/>
                </a:cubicBezTo>
                <a:cubicBezTo>
                  <a:pt x="1063491" y="1674223"/>
                  <a:pt x="1074538" y="1654830"/>
                  <a:pt x="1078786" y="1633591"/>
                </a:cubicBezTo>
                <a:cubicBezTo>
                  <a:pt x="1082211" y="1616467"/>
                  <a:pt x="1085134" y="1599236"/>
                  <a:pt x="1089061" y="1582220"/>
                </a:cubicBezTo>
                <a:cubicBezTo>
                  <a:pt x="1095411" y="1554702"/>
                  <a:pt x="1109609" y="1500027"/>
                  <a:pt x="1109609" y="1500027"/>
                </a:cubicBezTo>
                <a:cubicBezTo>
                  <a:pt x="1113034" y="1438382"/>
                  <a:pt x="1115484" y="1376675"/>
                  <a:pt x="1119883" y="1315092"/>
                </a:cubicBezTo>
                <a:cubicBezTo>
                  <a:pt x="1122335" y="1280762"/>
                  <a:pt x="1125608" y="1246467"/>
                  <a:pt x="1130157" y="1212351"/>
                </a:cubicBezTo>
                <a:cubicBezTo>
                  <a:pt x="1135323" y="1173603"/>
                  <a:pt x="1142565" y="1156518"/>
                  <a:pt x="1150706" y="1119883"/>
                </a:cubicBezTo>
                <a:cubicBezTo>
                  <a:pt x="1154494" y="1102836"/>
                  <a:pt x="1157192" y="1085559"/>
                  <a:pt x="1160980" y="1068512"/>
                </a:cubicBezTo>
                <a:cubicBezTo>
                  <a:pt x="1164043" y="1054728"/>
                  <a:pt x="1168191" y="1041200"/>
                  <a:pt x="1171254" y="1027416"/>
                </a:cubicBezTo>
                <a:cubicBezTo>
                  <a:pt x="1175042" y="1010369"/>
                  <a:pt x="1176933" y="992892"/>
                  <a:pt x="1181528" y="976045"/>
                </a:cubicBezTo>
                <a:cubicBezTo>
                  <a:pt x="1187227" y="955148"/>
                  <a:pt x="1195227" y="934948"/>
                  <a:pt x="1202076" y="914400"/>
                </a:cubicBezTo>
                <a:lnTo>
                  <a:pt x="1222625" y="852755"/>
                </a:lnTo>
                <a:cubicBezTo>
                  <a:pt x="1226050" y="842481"/>
                  <a:pt x="1225241" y="829591"/>
                  <a:pt x="1232899" y="821933"/>
                </a:cubicBezTo>
                <a:cubicBezTo>
                  <a:pt x="1239748" y="815083"/>
                  <a:pt x="1247396" y="808948"/>
                  <a:pt x="1253447" y="801384"/>
                </a:cubicBezTo>
                <a:cubicBezTo>
                  <a:pt x="1266370" y="785230"/>
                  <a:pt x="1275461" y="761463"/>
                  <a:pt x="1294544" y="750013"/>
                </a:cubicBezTo>
                <a:cubicBezTo>
                  <a:pt x="1303830" y="744441"/>
                  <a:pt x="1315092" y="743164"/>
                  <a:pt x="1325366" y="739739"/>
                </a:cubicBezTo>
                <a:cubicBezTo>
                  <a:pt x="1349339" y="743164"/>
                  <a:pt x="1374311" y="742355"/>
                  <a:pt x="1397285" y="750013"/>
                </a:cubicBezTo>
                <a:cubicBezTo>
                  <a:pt x="1417670" y="756808"/>
                  <a:pt x="1423516" y="785310"/>
                  <a:pt x="1428108" y="801384"/>
                </a:cubicBezTo>
                <a:cubicBezTo>
                  <a:pt x="1434212" y="822747"/>
                  <a:pt x="1446008" y="873990"/>
                  <a:pt x="1448656" y="893852"/>
                </a:cubicBezTo>
                <a:cubicBezTo>
                  <a:pt x="1453205" y="927968"/>
                  <a:pt x="1455505" y="962346"/>
                  <a:pt x="1458930" y="996593"/>
                </a:cubicBezTo>
                <a:cubicBezTo>
                  <a:pt x="1455505" y="1071937"/>
                  <a:pt x="1453361" y="1147350"/>
                  <a:pt x="1448656" y="1222625"/>
                </a:cubicBezTo>
                <a:cubicBezTo>
                  <a:pt x="1446509" y="1256976"/>
                  <a:pt x="1441498" y="1291090"/>
                  <a:pt x="1438382" y="1325366"/>
                </a:cubicBezTo>
                <a:cubicBezTo>
                  <a:pt x="1434648" y="1366436"/>
                  <a:pt x="1430851" y="1407508"/>
                  <a:pt x="1428108" y="1448656"/>
                </a:cubicBezTo>
                <a:cubicBezTo>
                  <a:pt x="1424001" y="1510259"/>
                  <a:pt x="1422233" y="1572008"/>
                  <a:pt x="1417834" y="1633591"/>
                </a:cubicBezTo>
                <a:cubicBezTo>
                  <a:pt x="1415382" y="1667922"/>
                  <a:pt x="1410417" y="1702034"/>
                  <a:pt x="1407559" y="1736333"/>
                </a:cubicBezTo>
                <a:cubicBezTo>
                  <a:pt x="1403567" y="1784235"/>
                  <a:pt x="1400710" y="1832225"/>
                  <a:pt x="1397285" y="1880171"/>
                </a:cubicBezTo>
                <a:cubicBezTo>
                  <a:pt x="1402862" y="2025170"/>
                  <a:pt x="1387779" y="2108501"/>
                  <a:pt x="1428108" y="2229492"/>
                </a:cubicBezTo>
                <a:cubicBezTo>
                  <a:pt x="1431533" y="2239766"/>
                  <a:pt x="1431884" y="2251651"/>
                  <a:pt x="1438382" y="2260315"/>
                </a:cubicBezTo>
                <a:cubicBezTo>
                  <a:pt x="1454447" y="2281734"/>
                  <a:pt x="1492059" y="2317976"/>
                  <a:pt x="1520575" y="2332234"/>
                </a:cubicBezTo>
                <a:cubicBezTo>
                  <a:pt x="1530262" y="2337077"/>
                  <a:pt x="1541124" y="2339083"/>
                  <a:pt x="1551398" y="2342508"/>
                </a:cubicBezTo>
                <a:cubicBezTo>
                  <a:pt x="1561672" y="2349357"/>
                  <a:pt x="1569893" y="2362331"/>
                  <a:pt x="1582220" y="2363056"/>
                </a:cubicBezTo>
                <a:cubicBezTo>
                  <a:pt x="1606678" y="2364495"/>
                  <a:pt x="1718632" y="2360704"/>
                  <a:pt x="1767155" y="2342508"/>
                </a:cubicBezTo>
                <a:cubicBezTo>
                  <a:pt x="1781496" y="2337130"/>
                  <a:pt x="1794553" y="2328809"/>
                  <a:pt x="1808252" y="2321960"/>
                </a:cubicBezTo>
                <a:cubicBezTo>
                  <a:pt x="1845609" y="2284603"/>
                  <a:pt x="1873908" y="2262116"/>
                  <a:pt x="1900719" y="2219218"/>
                </a:cubicBezTo>
                <a:cubicBezTo>
                  <a:pt x="1924500" y="2181168"/>
                  <a:pt x="1917562" y="2183647"/>
                  <a:pt x="1931542" y="2147299"/>
                </a:cubicBezTo>
                <a:cubicBezTo>
                  <a:pt x="1944783" y="2112872"/>
                  <a:pt x="1958939" y="2078804"/>
                  <a:pt x="1972638" y="2044557"/>
                </a:cubicBezTo>
                <a:cubicBezTo>
                  <a:pt x="1979487" y="2027434"/>
                  <a:pt x="1989569" y="2011271"/>
                  <a:pt x="1993186" y="1993187"/>
                </a:cubicBezTo>
                <a:cubicBezTo>
                  <a:pt x="1996611" y="1976063"/>
                  <a:pt x="1999534" y="1958832"/>
                  <a:pt x="2003461" y="1941816"/>
                </a:cubicBezTo>
                <a:cubicBezTo>
                  <a:pt x="2003470" y="1941779"/>
                  <a:pt x="2029141" y="1839093"/>
                  <a:pt x="2034283" y="1818526"/>
                </a:cubicBezTo>
                <a:cubicBezTo>
                  <a:pt x="2037708" y="1804827"/>
                  <a:pt x="2040092" y="1790825"/>
                  <a:pt x="2044557" y="1777429"/>
                </a:cubicBezTo>
                <a:lnTo>
                  <a:pt x="2065106" y="1715784"/>
                </a:lnTo>
                <a:cubicBezTo>
                  <a:pt x="2072802" y="1661909"/>
                  <a:pt x="2076151" y="1634490"/>
                  <a:pt x="2085654" y="1582220"/>
                </a:cubicBezTo>
                <a:cubicBezTo>
                  <a:pt x="2088778" y="1565039"/>
                  <a:pt x="2092001" y="1547865"/>
                  <a:pt x="2095928" y="1530849"/>
                </a:cubicBezTo>
                <a:cubicBezTo>
                  <a:pt x="2102278" y="1503331"/>
                  <a:pt x="2107545" y="1475448"/>
                  <a:pt x="2116476" y="1448656"/>
                </a:cubicBezTo>
                <a:cubicBezTo>
                  <a:pt x="2119901" y="1438382"/>
                  <a:pt x="2124401" y="1428406"/>
                  <a:pt x="2126750" y="1417834"/>
                </a:cubicBezTo>
                <a:cubicBezTo>
                  <a:pt x="2131269" y="1397498"/>
                  <a:pt x="2132506" y="1376525"/>
                  <a:pt x="2137025" y="1356189"/>
                </a:cubicBezTo>
                <a:cubicBezTo>
                  <a:pt x="2139374" y="1345617"/>
                  <a:pt x="2144324" y="1335779"/>
                  <a:pt x="2147299" y="1325366"/>
                </a:cubicBezTo>
                <a:cubicBezTo>
                  <a:pt x="2151178" y="1311789"/>
                  <a:pt x="2154804" y="1298116"/>
                  <a:pt x="2157573" y="1284270"/>
                </a:cubicBezTo>
                <a:cubicBezTo>
                  <a:pt x="2161658" y="1263843"/>
                  <a:pt x="2163328" y="1242961"/>
                  <a:pt x="2167847" y="1222625"/>
                </a:cubicBezTo>
                <a:cubicBezTo>
                  <a:pt x="2170196" y="1212053"/>
                  <a:pt x="2175772" y="1202374"/>
                  <a:pt x="2178121" y="1191802"/>
                </a:cubicBezTo>
                <a:cubicBezTo>
                  <a:pt x="2182640" y="1171466"/>
                  <a:pt x="2184309" y="1150584"/>
                  <a:pt x="2188395" y="1130157"/>
                </a:cubicBezTo>
                <a:cubicBezTo>
                  <a:pt x="2191164" y="1116311"/>
                  <a:pt x="2196144" y="1102954"/>
                  <a:pt x="2198670" y="1089061"/>
                </a:cubicBezTo>
                <a:cubicBezTo>
                  <a:pt x="2203002" y="1065235"/>
                  <a:pt x="2204736" y="1040990"/>
                  <a:pt x="2208944" y="1017142"/>
                </a:cubicBezTo>
                <a:cubicBezTo>
                  <a:pt x="2215013" y="982748"/>
                  <a:pt x="2223750" y="948850"/>
                  <a:pt x="2229492" y="914400"/>
                </a:cubicBezTo>
                <a:cubicBezTo>
                  <a:pt x="2232917" y="893852"/>
                  <a:pt x="2236040" y="873251"/>
                  <a:pt x="2239766" y="852755"/>
                </a:cubicBezTo>
                <a:cubicBezTo>
                  <a:pt x="2241689" y="842180"/>
                  <a:pt x="2251014" y="786064"/>
                  <a:pt x="2260315" y="770562"/>
                </a:cubicBezTo>
                <a:cubicBezTo>
                  <a:pt x="2265299" y="762256"/>
                  <a:pt x="2273299" y="756064"/>
                  <a:pt x="2280863" y="750013"/>
                </a:cubicBezTo>
                <a:cubicBezTo>
                  <a:pt x="2309314" y="727251"/>
                  <a:pt x="2309954" y="730042"/>
                  <a:pt x="2342508" y="719191"/>
                </a:cubicBezTo>
                <a:cubicBezTo>
                  <a:pt x="2356207" y="739739"/>
                  <a:pt x="2375794" y="757407"/>
                  <a:pt x="2383604" y="780836"/>
                </a:cubicBezTo>
                <a:lnTo>
                  <a:pt x="2404153" y="842481"/>
                </a:lnTo>
                <a:cubicBezTo>
                  <a:pt x="2407578" y="869879"/>
                  <a:pt x="2414427" y="897063"/>
                  <a:pt x="2414427" y="924674"/>
                </a:cubicBezTo>
                <a:cubicBezTo>
                  <a:pt x="2414427" y="974487"/>
                  <a:pt x="2404254" y="1150001"/>
                  <a:pt x="2393879" y="1222625"/>
                </a:cubicBezTo>
                <a:cubicBezTo>
                  <a:pt x="2391882" y="1236603"/>
                  <a:pt x="2386130" y="1249828"/>
                  <a:pt x="2383604" y="1263721"/>
                </a:cubicBezTo>
                <a:cubicBezTo>
                  <a:pt x="2379272" y="1287547"/>
                  <a:pt x="2378079" y="1311894"/>
                  <a:pt x="2373330" y="1335640"/>
                </a:cubicBezTo>
                <a:cubicBezTo>
                  <a:pt x="2367792" y="1363333"/>
                  <a:pt x="2358320" y="1390141"/>
                  <a:pt x="2352782" y="1417834"/>
                </a:cubicBezTo>
                <a:cubicBezTo>
                  <a:pt x="2329465" y="1534421"/>
                  <a:pt x="2340705" y="1486693"/>
                  <a:pt x="2321959" y="1561672"/>
                </a:cubicBezTo>
                <a:cubicBezTo>
                  <a:pt x="2318534" y="1592494"/>
                  <a:pt x="2316071" y="1623439"/>
                  <a:pt x="2311685" y="1654139"/>
                </a:cubicBezTo>
                <a:cubicBezTo>
                  <a:pt x="2309215" y="1671426"/>
                  <a:pt x="2303577" y="1688182"/>
                  <a:pt x="2301411" y="1705510"/>
                </a:cubicBezTo>
                <a:cubicBezTo>
                  <a:pt x="2296719" y="1743045"/>
                  <a:pt x="2294562" y="1780854"/>
                  <a:pt x="2291137" y="1818526"/>
                </a:cubicBezTo>
                <a:cubicBezTo>
                  <a:pt x="2296176" y="1944505"/>
                  <a:pt x="2281585" y="2016144"/>
                  <a:pt x="2311685" y="2116476"/>
                </a:cubicBezTo>
                <a:cubicBezTo>
                  <a:pt x="2317909" y="2137222"/>
                  <a:pt x="2320220" y="2160099"/>
                  <a:pt x="2332234" y="2178121"/>
                </a:cubicBezTo>
                <a:cubicBezTo>
                  <a:pt x="2339083" y="2188395"/>
                  <a:pt x="2347260" y="2197899"/>
                  <a:pt x="2352782" y="2208944"/>
                </a:cubicBezTo>
                <a:cubicBezTo>
                  <a:pt x="2357625" y="2218630"/>
                  <a:pt x="2357484" y="2230480"/>
                  <a:pt x="2363056" y="2239766"/>
                </a:cubicBezTo>
                <a:cubicBezTo>
                  <a:pt x="2371248" y="2253420"/>
                  <a:pt x="2402425" y="2274862"/>
                  <a:pt x="2414427" y="2280863"/>
                </a:cubicBezTo>
                <a:cubicBezTo>
                  <a:pt x="2424113" y="2285706"/>
                  <a:pt x="2435563" y="2286294"/>
                  <a:pt x="2445249" y="2291137"/>
                </a:cubicBezTo>
                <a:cubicBezTo>
                  <a:pt x="2456294" y="2296659"/>
                  <a:pt x="2465028" y="2306163"/>
                  <a:pt x="2476072" y="2311685"/>
                </a:cubicBezTo>
                <a:cubicBezTo>
                  <a:pt x="2485758" y="2316528"/>
                  <a:pt x="2497208" y="2317117"/>
                  <a:pt x="2506894" y="2321960"/>
                </a:cubicBezTo>
                <a:cubicBezTo>
                  <a:pt x="2517938" y="2327482"/>
                  <a:pt x="2526112" y="2338288"/>
                  <a:pt x="2537717" y="2342508"/>
                </a:cubicBezTo>
                <a:cubicBezTo>
                  <a:pt x="2564258" y="2352159"/>
                  <a:pt x="2592512" y="2356207"/>
                  <a:pt x="2619910" y="2363056"/>
                </a:cubicBezTo>
                <a:lnTo>
                  <a:pt x="2661007" y="2373330"/>
                </a:lnTo>
                <a:cubicBezTo>
                  <a:pt x="2708953" y="2369905"/>
                  <a:pt x="2757106" y="2368672"/>
                  <a:pt x="2804845" y="2363056"/>
                </a:cubicBezTo>
                <a:cubicBezTo>
                  <a:pt x="2834130" y="2359611"/>
                  <a:pt x="2883588" y="2325408"/>
                  <a:pt x="2897312" y="2311685"/>
                </a:cubicBezTo>
                <a:cubicBezTo>
                  <a:pt x="2904162" y="2304836"/>
                  <a:pt x="2910297" y="2297188"/>
                  <a:pt x="2917861" y="2291137"/>
                </a:cubicBezTo>
                <a:cubicBezTo>
                  <a:pt x="2951058" y="2264580"/>
                  <a:pt x="2961516" y="2271888"/>
                  <a:pt x="2989780" y="2229492"/>
                </a:cubicBezTo>
                <a:cubicBezTo>
                  <a:pt x="3015701" y="2190610"/>
                  <a:pt x="3001597" y="2207401"/>
                  <a:pt x="3030876" y="2178121"/>
                </a:cubicBezTo>
                <a:cubicBezTo>
                  <a:pt x="3055330" y="2104762"/>
                  <a:pt x="3039410" y="2134498"/>
                  <a:pt x="3071973" y="2085654"/>
                </a:cubicBezTo>
                <a:cubicBezTo>
                  <a:pt x="3081764" y="2056279"/>
                  <a:pt x="3086071" y="2045985"/>
                  <a:pt x="3092521" y="2013735"/>
                </a:cubicBezTo>
                <a:cubicBezTo>
                  <a:pt x="3102395" y="1964365"/>
                  <a:pt x="3106757" y="1920394"/>
                  <a:pt x="3113070" y="1869897"/>
                </a:cubicBezTo>
                <a:cubicBezTo>
                  <a:pt x="3109645" y="1770580"/>
                  <a:pt x="3108868" y="1671136"/>
                  <a:pt x="3102795" y="1571946"/>
                </a:cubicBezTo>
                <a:cubicBezTo>
                  <a:pt x="3098588" y="1503239"/>
                  <a:pt x="3082247" y="1366463"/>
                  <a:pt x="3082247" y="1366463"/>
                </a:cubicBezTo>
                <a:cubicBezTo>
                  <a:pt x="3128012" y="817278"/>
                  <a:pt x="3078801" y="1459342"/>
                  <a:pt x="3113070" y="791110"/>
                </a:cubicBezTo>
                <a:cubicBezTo>
                  <a:pt x="3114310" y="766925"/>
                  <a:pt x="3120515" y="743242"/>
                  <a:pt x="3123344" y="719191"/>
                </a:cubicBezTo>
                <a:cubicBezTo>
                  <a:pt x="3127365" y="685009"/>
                  <a:pt x="3130193" y="650696"/>
                  <a:pt x="3133618" y="616449"/>
                </a:cubicBezTo>
                <a:cubicBezTo>
                  <a:pt x="3122543" y="95901"/>
                  <a:pt x="3123344" y="294562"/>
                  <a:pt x="3123344" y="20548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oval" w="med" len="sm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DB89BB-2519-0825-2991-D7DF298B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54" y="290723"/>
            <a:ext cx="6014260" cy="645300"/>
          </a:xfrm>
        </p:spPr>
        <p:txBody>
          <a:bodyPr/>
          <a:lstStyle/>
          <a:p>
            <a:r>
              <a:rPr lang="en-US" sz="2800" dirty="0"/>
              <a:t>Bridging the Chasm: Network Layers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6E406-52D0-889C-5710-C803257DF3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EF525-D4A9-05B8-D6B7-5DC4A4AC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86" y="1875413"/>
            <a:ext cx="1557844" cy="2812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35E5C-A7F5-0074-1886-B2087FAF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752" y="1875413"/>
            <a:ext cx="1557844" cy="28129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1B26D-80A1-332D-2414-5C0B004737A2}"/>
              </a:ext>
            </a:extLst>
          </p:cNvPr>
          <p:cNvSpPr txBox="1"/>
          <p:nvPr/>
        </p:nvSpPr>
        <p:spPr>
          <a:xfrm rot="16200000">
            <a:off x="466183" y="3020894"/>
            <a:ext cx="972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Source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703CD-0C20-56E5-1A31-AC85D21E8D3A}"/>
              </a:ext>
            </a:extLst>
          </p:cNvPr>
          <p:cNvSpPr txBox="1"/>
          <p:nvPr/>
        </p:nvSpPr>
        <p:spPr>
          <a:xfrm rot="5400000">
            <a:off x="7535853" y="3020894"/>
            <a:ext cx="146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halkboard" panose="03050602040202020205" pitchFamily="66" charset="77"/>
              </a:rPr>
              <a:t>Destination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D97C494-8F28-5958-B4DC-C647DF6D0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8396" y="961753"/>
            <a:ext cx="7270119" cy="919492"/>
          </a:xfrm>
        </p:spPr>
        <p:txBody>
          <a:bodyPr/>
          <a:lstStyle/>
          <a:p>
            <a:r>
              <a:rPr lang="en-US" sz="2000" dirty="0"/>
              <a:t>Getting information from one application to another.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4303-BEB9-46DE-F588-1F6F7BE92269}"/>
              </a:ext>
            </a:extLst>
          </p:cNvPr>
          <p:cNvSpPr txBox="1"/>
          <p:nvPr/>
        </p:nvSpPr>
        <p:spPr>
          <a:xfrm>
            <a:off x="1333404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5CC32E-31E0-6B60-9555-4DA214996F11}"/>
              </a:ext>
            </a:extLst>
          </p:cNvPr>
          <p:cNvSpPr txBox="1"/>
          <p:nvPr/>
        </p:nvSpPr>
        <p:spPr>
          <a:xfrm>
            <a:off x="1377086" y="254971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652EE-4DF7-CE9E-5189-F263588EA46C}"/>
              </a:ext>
            </a:extLst>
          </p:cNvPr>
          <p:cNvSpPr txBox="1"/>
          <p:nvPr/>
        </p:nvSpPr>
        <p:spPr>
          <a:xfrm>
            <a:off x="1452026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36B1D-DFC2-E256-62D4-0E0E2FA493F7}"/>
              </a:ext>
            </a:extLst>
          </p:cNvPr>
          <p:cNvSpPr txBox="1"/>
          <p:nvPr/>
        </p:nvSpPr>
        <p:spPr>
          <a:xfrm>
            <a:off x="1375183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966AA-336F-E859-22A5-AC62C2910386}"/>
              </a:ext>
            </a:extLst>
          </p:cNvPr>
          <p:cNvSpPr txBox="1"/>
          <p:nvPr/>
        </p:nvSpPr>
        <p:spPr>
          <a:xfrm>
            <a:off x="2048883" y="428840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AE2F09-0E41-AB4C-E601-FFD94A4EDEEA}"/>
              </a:ext>
            </a:extLst>
          </p:cNvPr>
          <p:cNvSpPr txBox="1"/>
          <p:nvPr/>
        </p:nvSpPr>
        <p:spPr>
          <a:xfrm>
            <a:off x="7288322" y="217064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HTTP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5F9939-5DAA-82B1-FC44-0C99ED059BC4}"/>
              </a:ext>
            </a:extLst>
          </p:cNvPr>
          <p:cNvSpPr txBox="1"/>
          <p:nvPr/>
        </p:nvSpPr>
        <p:spPr>
          <a:xfrm>
            <a:off x="7406944" y="309014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F539B4-A919-D92D-FC59-6AB1A767FD23}"/>
              </a:ext>
            </a:extLst>
          </p:cNvPr>
          <p:cNvSpPr txBox="1"/>
          <p:nvPr/>
        </p:nvSpPr>
        <p:spPr>
          <a:xfrm>
            <a:off x="7330101" y="3426588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Ether-</a:t>
            </a:r>
            <a:br>
              <a:rPr lang="en-US" sz="1100" dirty="0">
                <a:solidFill>
                  <a:srgbClr val="0070C0"/>
                </a:solidFill>
              </a:rPr>
            </a:br>
            <a:r>
              <a:rPr lang="en-US" sz="1100" dirty="0">
                <a:solidFill>
                  <a:srgbClr val="0070C0"/>
                </a:solidFill>
              </a:rPr>
              <a:t>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82C9F1-A0A9-5D25-BD6E-C491CB72B414}"/>
              </a:ext>
            </a:extLst>
          </p:cNvPr>
          <p:cNvSpPr txBox="1"/>
          <p:nvPr/>
        </p:nvSpPr>
        <p:spPr>
          <a:xfrm>
            <a:off x="6549775" y="4243229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Wires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719A5E-4F8D-A00C-EEB8-0AF82C657F15}"/>
              </a:ext>
            </a:extLst>
          </p:cNvPr>
          <p:cNvSpPr txBox="1"/>
          <p:nvPr/>
        </p:nvSpPr>
        <p:spPr>
          <a:xfrm>
            <a:off x="7312367" y="2544021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TCP/</a:t>
            </a:r>
          </a:p>
          <a:p>
            <a:r>
              <a:rPr lang="en-US" sz="1100" dirty="0">
                <a:solidFill>
                  <a:srgbClr val="0070C0"/>
                </a:solidFill>
              </a:rPr>
              <a:t>UDP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4B8F4866-5B9F-FFFD-2A39-DA49C62BA400}"/>
              </a:ext>
            </a:extLst>
          </p:cNvPr>
          <p:cNvSpPr/>
          <p:nvPr/>
        </p:nvSpPr>
        <p:spPr>
          <a:xfrm>
            <a:off x="3318553" y="2034285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Application Layer Service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CA3EC4E-93F6-78A5-5F6A-16E5B1F1BA82}"/>
              </a:ext>
            </a:extLst>
          </p:cNvPr>
          <p:cNvSpPr/>
          <p:nvPr/>
        </p:nvSpPr>
        <p:spPr>
          <a:xfrm>
            <a:off x="3328828" y="2496299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Transport Layer Services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9712F74A-B17D-9A9B-AD94-82C49F4B69C3}"/>
              </a:ext>
            </a:extLst>
          </p:cNvPr>
          <p:cNvSpPr/>
          <p:nvPr/>
        </p:nvSpPr>
        <p:spPr>
          <a:xfrm>
            <a:off x="3328827" y="2968587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Layer Services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96F48437-B832-8219-2EBA-BABA553EEFF8}"/>
              </a:ext>
            </a:extLst>
          </p:cNvPr>
          <p:cNvSpPr/>
          <p:nvPr/>
        </p:nvSpPr>
        <p:spPr>
          <a:xfrm>
            <a:off x="3328826" y="3438743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 Layer Services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A588A9D-0B58-6AC1-7972-71223E00BA3A}"/>
              </a:ext>
            </a:extLst>
          </p:cNvPr>
          <p:cNvSpPr/>
          <p:nvPr/>
        </p:nvSpPr>
        <p:spPr>
          <a:xfrm>
            <a:off x="3339520" y="3916502"/>
            <a:ext cx="2676745" cy="464685"/>
          </a:xfrm>
          <a:prstGeom prst="left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Physical Layer 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3EB329-DB41-CC73-7128-B848EBBD4329}"/>
              </a:ext>
            </a:extLst>
          </p:cNvPr>
          <p:cNvSpPr txBox="1"/>
          <p:nvPr/>
        </p:nvSpPr>
        <p:spPr>
          <a:xfrm>
            <a:off x="1697359" y="4916624"/>
            <a:ext cx="5798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Image adapted from: http://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gaia.cs.umass.edu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1000" dirty="0" err="1">
                <a:solidFill>
                  <a:schemeClr val="tx2">
                    <a:lumMod val="75000"/>
                  </a:schemeClr>
                </a:solidFill>
              </a:rPr>
              <a:t>kurose_ross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/videos/1/5/1.5_video_slides_posted.pptx</a:t>
            </a:r>
          </a:p>
        </p:txBody>
      </p:sp>
    </p:spTree>
    <p:extLst>
      <p:ext uri="{BB962C8B-B14F-4D97-AF65-F5344CB8AC3E}">
        <p14:creationId xmlns:p14="http://schemas.microsoft.com/office/powerpoint/2010/main" val="131493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44E15B7-5B0D-5969-44A8-AFE9C939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657" y="-54895"/>
            <a:ext cx="5012236" cy="509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3BEBC-FAA2-4655-00AB-E0D5D6D500F7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/videos/4/3/4.3_video_slides.pptx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2275F1-DD41-8EF1-6C34-92832797A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08070"/>
              </p:ext>
            </p:extLst>
          </p:nvPr>
        </p:nvGraphicFramePr>
        <p:xfrm>
          <a:off x="549824" y="-10189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223.1.1.0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138.1.2.0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187.12.9.1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138.1.3.0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588694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08735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0152D33-6331-C59A-DCBE-3E5FB02974C8}"/>
              </a:ext>
            </a:extLst>
          </p:cNvPr>
          <p:cNvGrpSpPr/>
          <p:nvPr/>
        </p:nvGrpSpPr>
        <p:grpSpPr>
          <a:xfrm>
            <a:off x="6361801" y="59714"/>
            <a:ext cx="2782199" cy="2086913"/>
            <a:chOff x="6410023" y="2217137"/>
            <a:chExt cx="3193806" cy="20869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7025E-514A-67F0-D380-C1D1A22A931C}"/>
                </a:ext>
              </a:extLst>
            </p:cNvPr>
            <p:cNvSpPr txBox="1"/>
            <p:nvPr/>
          </p:nvSpPr>
          <p:spPr>
            <a:xfrm>
              <a:off x="6410023" y="3103721"/>
              <a:ext cx="31938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Fill in the IP routing tables for each of the routers in this network.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E1E887-78EC-AD93-3595-75DD4C103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0203" y="2217137"/>
              <a:ext cx="813444" cy="682714"/>
            </a:xfrm>
            <a:prstGeom prst="rect">
              <a:avLst/>
            </a:prstGeom>
          </p:spPr>
        </p:pic>
      </p:grp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CE49650A-0A55-5556-8834-65BF3B95C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49746"/>
              </p:ext>
            </p:extLst>
          </p:nvPr>
        </p:nvGraphicFramePr>
        <p:xfrm>
          <a:off x="-1" y="2192006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90841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47023"/>
                  </a:ext>
                </a:extLst>
              </a:tr>
            </a:tbl>
          </a:graphicData>
        </a:graphic>
      </p:graphicFrame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EC2DF01B-D5D0-DD9C-93E8-78531F7C8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59880"/>
              </p:ext>
            </p:extLst>
          </p:nvPr>
        </p:nvGraphicFramePr>
        <p:xfrm>
          <a:off x="6632646" y="2331522"/>
          <a:ext cx="2511357" cy="197445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5916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8103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9711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634FE2F-9738-343B-5095-5D28D58F41AF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061182" y="977039"/>
            <a:ext cx="1260451" cy="740550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11EB95F-1297-F166-7D8C-21767FDAF916}"/>
              </a:ext>
            </a:extLst>
          </p:cNvPr>
          <p:cNvCxnSpPr>
            <a:cxnSpLocks/>
          </p:cNvCxnSpPr>
          <p:nvPr/>
        </p:nvCxnSpPr>
        <p:spPr>
          <a:xfrm rot="10800000">
            <a:off x="2511357" y="3099811"/>
            <a:ext cx="549824" cy="338675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C8054F3-E36B-398D-5718-CB3519844FDA}"/>
              </a:ext>
            </a:extLst>
          </p:cNvPr>
          <p:cNvCxnSpPr>
            <a:cxnSpLocks/>
          </p:cNvCxnSpPr>
          <p:nvPr/>
        </p:nvCxnSpPr>
        <p:spPr>
          <a:xfrm flipV="1">
            <a:off x="6190734" y="3269149"/>
            <a:ext cx="441913" cy="169338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0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569" y="0"/>
            <a:ext cx="4944300" cy="1135757"/>
          </a:xfrm>
        </p:spPr>
        <p:txBody>
          <a:bodyPr/>
          <a:lstStyle/>
          <a:p>
            <a:r>
              <a:rPr lang="en-US" sz="2800" dirty="0"/>
              <a:t>Hierarchical </a:t>
            </a:r>
            <a:br>
              <a:rPr lang="en-US" sz="2800" dirty="0"/>
            </a:br>
            <a:r>
              <a:rPr lang="en-US" sz="2800" dirty="0"/>
              <a:t>Routing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704" y="1264446"/>
            <a:ext cx="3904431" cy="3019334"/>
          </a:xfrm>
        </p:spPr>
        <p:txBody>
          <a:bodyPr/>
          <a:lstStyle/>
          <a:p>
            <a:r>
              <a:rPr lang="en-US" sz="1800" dirty="0"/>
              <a:t>But Internet is Big!!!</a:t>
            </a:r>
          </a:p>
          <a:p>
            <a:pPr lvl="1"/>
            <a:r>
              <a:rPr lang="en-US" sz="1600" dirty="0"/>
              <a:t>Each router has a </a:t>
            </a:r>
            <a:r>
              <a:rPr lang="en-US" sz="1600" b="1" i="1" dirty="0"/>
              <a:t>default destination </a:t>
            </a:r>
            <a:r>
              <a:rPr lang="en-US" sz="1600" dirty="0"/>
              <a:t>that routes toward a higher-level network.</a:t>
            </a:r>
          </a:p>
          <a:p>
            <a:pPr lvl="1"/>
            <a:r>
              <a:rPr lang="en-US" sz="1600" dirty="0"/>
              <a:t>Higher-level networks route back to the lower-level network containing the destination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6D01-9CCE-A315-BD16-AECD3E3496AA}"/>
              </a:ext>
            </a:extLst>
          </p:cNvPr>
          <p:cNvSpPr txBox="1"/>
          <p:nvPr/>
        </p:nvSpPr>
        <p:spPr>
          <a:xfrm>
            <a:off x="1261821" y="3389213"/>
            <a:ext cx="13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Routing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6B434D3-6532-691A-3390-68011ADEB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37728"/>
              </p:ext>
            </p:extLst>
          </p:nvPr>
        </p:nvGraphicFramePr>
        <p:xfrm>
          <a:off x="247131" y="3768918"/>
          <a:ext cx="3557689" cy="1219200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260390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1642391">
                  <a:extLst>
                    <a:ext uri="{9D8B030D-6E8A-4147-A177-3AD203B41FA5}">
                      <a16:colId xmlns:a16="http://schemas.microsoft.com/office/drawing/2014/main" val="398261492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dirty="0" err="1"/>
                        <a:t>Dest</a:t>
                      </a:r>
                      <a:r>
                        <a:rPr lang="en-US" dirty="0"/>
                        <a:t>.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IFace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202.24.119.0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202.24.119.34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164.1.0.0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164.1.59.240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192.102.232.7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5402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51FBCEB-442B-90B7-74FD-9612EF171860}"/>
              </a:ext>
            </a:extLst>
          </p:cNvPr>
          <p:cNvSpPr txBox="1"/>
          <p:nvPr/>
        </p:nvSpPr>
        <p:spPr>
          <a:xfrm>
            <a:off x="4026247" y="4919910"/>
            <a:ext cx="5182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https://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/ppt-8e/Chapter_1_v8.2.pptx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8CB6F6-8F0E-380A-6A17-7CA8E0A0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84" y="55810"/>
            <a:ext cx="4533900" cy="48641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0B8011-CBAA-AC66-0B57-3259EA1D9830}"/>
              </a:ext>
            </a:extLst>
          </p:cNvPr>
          <p:cNvSpPr/>
          <p:nvPr/>
        </p:nvSpPr>
        <p:spPr>
          <a:xfrm>
            <a:off x="6746792" y="3270103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C7259D-2495-5FBE-56C9-8E16D5311C95}"/>
              </a:ext>
            </a:extLst>
          </p:cNvPr>
          <p:cNvSpPr/>
          <p:nvPr/>
        </p:nvSpPr>
        <p:spPr>
          <a:xfrm>
            <a:off x="240638" y="4656583"/>
            <a:ext cx="3564181" cy="331535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1282F7B-27C6-9371-D8AA-F23BCA252617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 flipV="1">
            <a:off x="3804819" y="3668737"/>
            <a:ext cx="2381305" cy="1153614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21E399-CB8A-D744-AB10-ECC5D1F8FF6D}"/>
              </a:ext>
            </a:extLst>
          </p:cNvPr>
          <p:cNvSpPr/>
          <p:nvPr/>
        </p:nvSpPr>
        <p:spPr>
          <a:xfrm>
            <a:off x="6186124" y="3481167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C157480-238E-B89A-7B9E-9DC9A9E2CFF5}"/>
              </a:ext>
            </a:extLst>
          </p:cNvPr>
          <p:cNvSpPr/>
          <p:nvPr/>
        </p:nvSpPr>
        <p:spPr>
          <a:xfrm>
            <a:off x="5549189" y="2465123"/>
            <a:ext cx="488710" cy="37514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3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471A-60CC-8DEF-7F55-06F426EEC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658" y="98854"/>
            <a:ext cx="4944300" cy="645300"/>
          </a:xfrm>
        </p:spPr>
        <p:txBody>
          <a:bodyPr/>
          <a:lstStyle/>
          <a:p>
            <a:r>
              <a:rPr lang="en-US" dirty="0"/>
              <a:t>Traceroute 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FA5A0-B412-2829-F52C-F40D453B980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22CC5-4906-F182-12AB-152C1E45196E}"/>
              </a:ext>
            </a:extLst>
          </p:cNvPr>
          <p:cNvSpPr txBox="1"/>
          <p:nvPr/>
        </p:nvSpPr>
        <p:spPr>
          <a:xfrm>
            <a:off x="623934" y="1075038"/>
            <a:ext cx="8638903" cy="419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braught-new-4:website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braught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800" b="1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traceroute </a:t>
            </a:r>
            <a:r>
              <a:rPr lang="en-US" sz="1800" b="1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youtube.com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traceroute to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youtube.com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(142.250.72.110), 64 hops max, 52 byte packets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1  172.18.56.1 (172.18.56.1)  3.158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3.228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2.666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2  10.0.0.10 (10.0.0.10)  3.697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4.433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5.912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3  * * *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4  6-1-7.ear3.newyork1.level3.net (4.15.212.153)  10.907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10.207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9.671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5  ae2.3611.edge2.newyork6.level3.net (4.69.209.82)  19.601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11.008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ae1.3511.edge2.newyork6.level3.net (4.69.209.78)  10.724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6  google-level3-newyorkcity6.level3.net (4.68.75.170)  12.352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209.85.149.162 (209.85.149.162)  11.313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10.256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7  * * *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8  142.251.60.226 (142.251.60.226)  9.369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108.170.248.1 (108.170.248.1)  11.559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9.989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9  108.170.248.20 (108.170.248.20)  11.601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142.251.65.93 (142.251.65.93)  8.330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108.170.248.66 (108.170.248.66)  10.673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10  108.170.227.151 (108.170.227.151)  11.829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108.170.226.123 (108.170.226.123)  11.004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142.251.69.59 (142.251.69.59)  10.632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11  108.170.227.149 (108.170.227.149)  11.476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12.133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lga34s32-in-f14.1e100.net (142.250.72.110)  9.894 </a:t>
            </a:r>
            <a:r>
              <a:rPr lang="en-US" sz="1200" dirty="0" err="1">
                <a:effectLst/>
                <a:latin typeface="Courier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1B416A-9EEA-C8E7-CDB8-75BFAE482196}"/>
              </a:ext>
            </a:extLst>
          </p:cNvPr>
          <p:cNvSpPr/>
          <p:nvPr/>
        </p:nvSpPr>
        <p:spPr>
          <a:xfrm>
            <a:off x="1601627" y="1579753"/>
            <a:ext cx="5651789" cy="3849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521D1-9DE0-A6E1-B7C4-F484DC01564C}"/>
              </a:ext>
            </a:extLst>
          </p:cNvPr>
          <p:cNvSpPr txBox="1"/>
          <p:nvPr/>
        </p:nvSpPr>
        <p:spPr>
          <a:xfrm rot="21352169">
            <a:off x="316755" y="2335084"/>
            <a:ext cx="112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Dickinson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LAN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AB9F7A79-6229-CF54-60BB-8EA6AE8982E8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947872" y="1682169"/>
            <a:ext cx="563683" cy="743827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041A327-398B-626F-0920-45ABED96A12B}"/>
              </a:ext>
            </a:extLst>
          </p:cNvPr>
          <p:cNvSpPr/>
          <p:nvPr/>
        </p:nvSpPr>
        <p:spPr>
          <a:xfrm>
            <a:off x="1601626" y="2079931"/>
            <a:ext cx="7542373" cy="996901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8CBD-AA38-4DD9-304F-083475E99CC8}"/>
              </a:ext>
            </a:extLst>
          </p:cNvPr>
          <p:cNvSpPr txBox="1"/>
          <p:nvPr/>
        </p:nvSpPr>
        <p:spPr>
          <a:xfrm rot="21352169">
            <a:off x="7987554" y="3672060"/>
            <a:ext cx="1065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Regional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ISPs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24E3E06-400F-52E6-65DC-DAE31E8E592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7933354" y="3109138"/>
            <a:ext cx="596067" cy="531456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75B27C-ED30-BBB4-65E5-2D95CC3FC563}"/>
              </a:ext>
            </a:extLst>
          </p:cNvPr>
          <p:cNvSpPr txBox="1"/>
          <p:nvPr/>
        </p:nvSpPr>
        <p:spPr>
          <a:xfrm rot="21352169">
            <a:off x="497840" y="3270002"/>
            <a:ext cx="87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Google</a:t>
            </a:r>
          </a:p>
          <a:p>
            <a:pPr algn="ctr"/>
            <a:r>
              <a:rPr lang="en-US" sz="1800" dirty="0">
                <a:solidFill>
                  <a:srgbClr val="002060"/>
                </a:solidFill>
                <a:latin typeface="Chalkboard" panose="03050602040202020205" pitchFamily="66" charset="77"/>
              </a:rPr>
              <a:t>LAN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95CDE2-3B44-6841-0D26-23B1CA9F55E6}"/>
              </a:ext>
            </a:extLst>
          </p:cNvPr>
          <p:cNvSpPr/>
          <p:nvPr/>
        </p:nvSpPr>
        <p:spPr>
          <a:xfrm>
            <a:off x="1601625" y="3192037"/>
            <a:ext cx="5553195" cy="1939108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C4B491A-CA49-C8B0-D69E-45414AA4BB1D}"/>
              </a:ext>
            </a:extLst>
          </p:cNvPr>
          <p:cNvCxnSpPr>
            <a:cxnSpLocks/>
            <a:stCxn id="22" idx="2"/>
            <a:endCxn id="23" idx="1"/>
          </p:cNvCxnSpPr>
          <p:nvPr/>
        </p:nvCxnSpPr>
        <p:spPr>
          <a:xfrm rot="16200000" flipH="1">
            <a:off x="1157149" y="3717114"/>
            <a:ext cx="246097" cy="642856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7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174" y="1991825"/>
            <a:ext cx="6631717" cy="1159800"/>
          </a:xfrm>
        </p:spPr>
        <p:txBody>
          <a:bodyPr/>
          <a:lstStyle/>
          <a:p>
            <a:r>
              <a:rPr lang="en-US" dirty="0"/>
              <a:t>Building Routing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271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Building the Routing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375" y="1514554"/>
            <a:ext cx="5535398" cy="3156300"/>
          </a:xfrm>
        </p:spPr>
        <p:txBody>
          <a:bodyPr/>
          <a:lstStyle/>
          <a:p>
            <a:r>
              <a:rPr lang="en-US" sz="2400" dirty="0"/>
              <a:t>Routing works great once you have the routing tables…</a:t>
            </a:r>
          </a:p>
          <a:p>
            <a:pPr lvl="1"/>
            <a:r>
              <a:rPr lang="en-US" sz="2000" dirty="0"/>
              <a:t>A long time ago… network administrators built and maintained them by hand.</a:t>
            </a:r>
          </a:p>
          <a:p>
            <a:pPr lvl="1"/>
            <a:r>
              <a:rPr lang="en-US" sz="2000" dirty="0"/>
              <a:t>Now there are algorithms that build and maintain them.</a:t>
            </a:r>
          </a:p>
          <a:p>
            <a:pPr lvl="2"/>
            <a:r>
              <a:rPr lang="en-US" sz="1800" dirty="0"/>
              <a:t>Routers and end systems exchange information to automatically update and maintain information about available routes.</a:t>
            </a:r>
          </a:p>
        </p:txBody>
      </p:sp>
    </p:spTree>
    <p:extLst>
      <p:ext uri="{BB962C8B-B14F-4D97-AF65-F5344CB8AC3E}">
        <p14:creationId xmlns:p14="http://schemas.microsoft.com/office/powerpoint/2010/main" val="72357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45730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294641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 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/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4E4FDB7-8748-E3FE-075A-CFC7D32E781B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CDB8A47-0052-4E05-008F-1A1D6470C2A0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How can R1 and R2 update tables by sharing routes? 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913A3D1-88D5-2433-C5EA-5B25A1475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4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68749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12292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BF97FE-5CBF-5633-26F5-ED33438F267F}"/>
              </a:ext>
            </a:extLst>
          </p:cNvPr>
          <p:cNvSpPr/>
          <p:nvPr/>
        </p:nvSpPr>
        <p:spPr>
          <a:xfrm>
            <a:off x="2353299" y="4187672"/>
            <a:ext cx="2511357" cy="38497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A58539E-CC8A-DF56-D0B3-26615975F57D}"/>
              </a:ext>
            </a:extLst>
          </p:cNvPr>
          <p:cNvSpPr/>
          <p:nvPr/>
        </p:nvSpPr>
        <p:spPr>
          <a:xfrm>
            <a:off x="6546387" y="3950221"/>
            <a:ext cx="2539969" cy="54763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5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0AB4B7-11F1-511B-BE57-DA2FB3E8A59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005411" y="1368386"/>
            <a:ext cx="4667" cy="74129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/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EA2631-2A45-3344-DFA9-2303B81FB433}"/>
              </a:ext>
            </a:extLst>
          </p:cNvPr>
          <p:cNvCxnSpPr>
            <a:cxnSpLocks/>
          </p:cNvCxnSpPr>
          <p:nvPr/>
        </p:nvCxnSpPr>
        <p:spPr>
          <a:xfrm flipH="1" flipV="1">
            <a:off x="7739026" y="1190777"/>
            <a:ext cx="681996" cy="41736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49F5F6C-9A36-7FDB-7BDF-661176C4B66E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C5999-223A-80B5-FD15-9A61064529C1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What other routes will be added as more sharing happens?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C90261-9741-AACE-2996-C31F561B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8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980138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06029"/>
              </p:ext>
            </p:extLst>
          </p:nvPr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E994541-B96C-D30D-E547-18754F89FE1F}"/>
              </a:ext>
            </a:extLst>
          </p:cNvPr>
          <p:cNvSpPr/>
          <p:nvPr/>
        </p:nvSpPr>
        <p:spPr>
          <a:xfrm>
            <a:off x="2353299" y="4496596"/>
            <a:ext cx="2511357" cy="57747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0F27CCD-97E7-1B49-76AC-5C758B9FBFB1}"/>
              </a:ext>
            </a:extLst>
          </p:cNvPr>
          <p:cNvSpPr/>
          <p:nvPr/>
        </p:nvSpPr>
        <p:spPr>
          <a:xfrm>
            <a:off x="6585491" y="4491034"/>
            <a:ext cx="2511357" cy="577470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9998-6617-01F9-FEF4-AEC658B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Data Encapsulation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39308-E24A-AF9D-A127-B307A080E7D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1B736D-3983-5D01-B2B7-F21EB137FFB3}"/>
              </a:ext>
            </a:extLst>
          </p:cNvPr>
          <p:cNvSpPr/>
          <p:nvPr/>
        </p:nvSpPr>
        <p:spPr>
          <a:xfrm>
            <a:off x="1280160" y="1549101"/>
            <a:ext cx="7401261" cy="3324113"/>
          </a:xfrm>
          <a:prstGeom prst="roundRect">
            <a:avLst>
              <a:gd name="adj" fmla="val 46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01298-0C66-0304-8748-36279F46E4CD}"/>
              </a:ext>
            </a:extLst>
          </p:cNvPr>
          <p:cNvSpPr txBox="1"/>
          <p:nvPr/>
        </p:nvSpPr>
        <p:spPr>
          <a:xfrm rot="5400000">
            <a:off x="556792" y="2980324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Layer Info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14E434-C08D-7215-F876-6996CE183CC4}"/>
              </a:ext>
            </a:extLst>
          </p:cNvPr>
          <p:cNvSpPr/>
          <p:nvPr/>
        </p:nvSpPr>
        <p:spPr>
          <a:xfrm>
            <a:off x="2037875" y="1990165"/>
            <a:ext cx="6525212" cy="2796148"/>
          </a:xfrm>
          <a:prstGeom prst="roundRect">
            <a:avLst>
              <a:gd name="adj" fmla="val 469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2ED7E-3429-5EDB-9712-CBFCB68A559C}"/>
              </a:ext>
            </a:extLst>
          </p:cNvPr>
          <p:cNvSpPr txBox="1"/>
          <p:nvPr/>
        </p:nvSpPr>
        <p:spPr>
          <a:xfrm>
            <a:off x="4882738" y="153692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81BB-4ADE-183C-039B-483465C460AA}"/>
              </a:ext>
            </a:extLst>
          </p:cNvPr>
          <p:cNvSpPr txBox="1"/>
          <p:nvPr/>
        </p:nvSpPr>
        <p:spPr>
          <a:xfrm rot="5400000">
            <a:off x="1158634" y="318818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Layer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C7F68-E0FD-55D5-477E-A384B1FE7ED2}"/>
              </a:ext>
            </a:extLst>
          </p:cNvPr>
          <p:cNvSpPr txBox="1"/>
          <p:nvPr/>
        </p:nvSpPr>
        <p:spPr>
          <a:xfrm>
            <a:off x="5237792" y="199960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2AC5AA-2623-CA1F-B919-B8A523914E87}"/>
              </a:ext>
            </a:extLst>
          </p:cNvPr>
          <p:cNvSpPr/>
          <p:nvPr/>
        </p:nvSpPr>
        <p:spPr>
          <a:xfrm>
            <a:off x="2775473" y="2412035"/>
            <a:ext cx="5658522" cy="2235269"/>
          </a:xfrm>
          <a:prstGeom prst="roundRect">
            <a:avLst>
              <a:gd name="adj" fmla="val 4693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C999B-F5C6-91EE-3A62-7993BA4D1F6F}"/>
              </a:ext>
            </a:extLst>
          </p:cNvPr>
          <p:cNvSpPr txBox="1"/>
          <p:nvPr/>
        </p:nvSpPr>
        <p:spPr>
          <a:xfrm rot="5400000">
            <a:off x="1932572" y="3345003"/>
            <a:ext cx="225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Transport Layer Info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501B9-A76D-D770-2909-AF04B81FF58C}"/>
              </a:ext>
            </a:extLst>
          </p:cNvPr>
          <p:cNvSpPr txBox="1"/>
          <p:nvPr/>
        </p:nvSpPr>
        <p:spPr>
          <a:xfrm>
            <a:off x="5522633" y="24539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21CC57-8C2C-94ED-9842-45AC894004E8}"/>
              </a:ext>
            </a:extLst>
          </p:cNvPr>
          <p:cNvSpPr/>
          <p:nvPr/>
        </p:nvSpPr>
        <p:spPr>
          <a:xfrm>
            <a:off x="3392047" y="2849564"/>
            <a:ext cx="4933152" cy="1670999"/>
          </a:xfrm>
          <a:prstGeom prst="roundRect">
            <a:avLst>
              <a:gd name="adj" fmla="val 469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05ADC-5138-38D6-7D54-6B9A5D29F4B2}"/>
              </a:ext>
            </a:extLst>
          </p:cNvPr>
          <p:cNvSpPr txBox="1"/>
          <p:nvPr/>
        </p:nvSpPr>
        <p:spPr>
          <a:xfrm rot="5400000">
            <a:off x="3193576" y="3396711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Application</a:t>
            </a:r>
          </a:p>
          <a:p>
            <a:pPr algn="ctr"/>
            <a:r>
              <a:rPr lang="en-US" sz="1600" dirty="0"/>
              <a:t>Layer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FDD43-42E4-F70F-C3BC-5DF311CCB8A9}"/>
              </a:ext>
            </a:extLst>
          </p:cNvPr>
          <p:cNvSpPr txBox="1"/>
          <p:nvPr/>
        </p:nvSpPr>
        <p:spPr>
          <a:xfrm>
            <a:off x="5874568" y="2865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C14E2-F0DA-F3E8-2BFE-FAA48E33C69B}"/>
              </a:ext>
            </a:extLst>
          </p:cNvPr>
          <p:cNvSpPr/>
          <p:nvPr/>
        </p:nvSpPr>
        <p:spPr>
          <a:xfrm>
            <a:off x="4180045" y="3190626"/>
            <a:ext cx="4006524" cy="1252282"/>
          </a:xfrm>
          <a:prstGeom prst="roundRect">
            <a:avLst>
              <a:gd name="adj" fmla="val 469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622882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791661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/>
        </p:nvGraphicFramePr>
        <p:xfrm>
          <a:off x="2353299" y="2931633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49F5F6C-9A36-7FDB-7BDF-661176C4B66E}"/>
              </a:ext>
            </a:extLst>
          </p:cNvPr>
          <p:cNvGrpSpPr/>
          <p:nvPr/>
        </p:nvGrpSpPr>
        <p:grpSpPr>
          <a:xfrm>
            <a:off x="4775409" y="2891529"/>
            <a:ext cx="1816504" cy="2233843"/>
            <a:chOff x="6889064" y="2231913"/>
            <a:chExt cx="2085243" cy="22338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C5999-223A-80B5-FD15-9A61064529C1}"/>
                </a:ext>
              </a:extLst>
            </p:cNvPr>
            <p:cNvSpPr txBox="1"/>
            <p:nvPr/>
          </p:nvSpPr>
          <p:spPr>
            <a:xfrm>
              <a:off x="6889064" y="2988428"/>
              <a:ext cx="20852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Segoe Print" panose="02000800000000000000" pitchFamily="2" charset="0"/>
                </a:rPr>
                <a:t>What should happen if a one hop route is added from R1 to Z?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C90261-9741-AACE-2996-C31F561B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64" y="2231913"/>
              <a:ext cx="813444" cy="682714"/>
            </a:xfrm>
            <a:prstGeom prst="rect">
              <a:avLst/>
            </a:prstGeom>
          </p:spPr>
        </p:pic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0E9F69C3-EF90-4B04-D2FE-F046387674DB}"/>
              </a:ext>
            </a:extLst>
          </p:cNvPr>
          <p:cNvSpPr/>
          <p:nvPr/>
        </p:nvSpPr>
        <p:spPr>
          <a:xfrm>
            <a:off x="2051222" y="729049"/>
            <a:ext cx="6374663" cy="1433430"/>
          </a:xfrm>
          <a:custGeom>
            <a:avLst/>
            <a:gdLst>
              <a:gd name="connsiteX0" fmla="*/ 0 w 6252519"/>
              <a:gd name="connsiteY0" fmla="*/ 1383956 h 1383956"/>
              <a:gd name="connsiteX1" fmla="*/ 37070 w 6252519"/>
              <a:gd name="connsiteY1" fmla="*/ 1285102 h 1383956"/>
              <a:gd name="connsiteX2" fmla="*/ 86497 w 6252519"/>
              <a:gd name="connsiteY2" fmla="*/ 1198605 h 1383956"/>
              <a:gd name="connsiteX3" fmla="*/ 135924 w 6252519"/>
              <a:gd name="connsiteY3" fmla="*/ 1112108 h 1383956"/>
              <a:gd name="connsiteX4" fmla="*/ 148281 w 6252519"/>
              <a:gd name="connsiteY4" fmla="*/ 1075037 h 1383956"/>
              <a:gd name="connsiteX5" fmla="*/ 197708 w 6252519"/>
              <a:gd name="connsiteY5" fmla="*/ 988540 h 1383956"/>
              <a:gd name="connsiteX6" fmla="*/ 234778 w 6252519"/>
              <a:gd name="connsiteY6" fmla="*/ 914400 h 1383956"/>
              <a:gd name="connsiteX7" fmla="*/ 296562 w 6252519"/>
              <a:gd name="connsiteY7" fmla="*/ 864973 h 1383956"/>
              <a:gd name="connsiteX8" fmla="*/ 321275 w 6252519"/>
              <a:gd name="connsiteY8" fmla="*/ 827902 h 1383956"/>
              <a:gd name="connsiteX9" fmla="*/ 358346 w 6252519"/>
              <a:gd name="connsiteY9" fmla="*/ 790832 h 1383956"/>
              <a:gd name="connsiteX10" fmla="*/ 420129 w 6252519"/>
              <a:gd name="connsiteY10" fmla="*/ 729048 h 1383956"/>
              <a:gd name="connsiteX11" fmla="*/ 481913 w 6252519"/>
              <a:gd name="connsiteY11" fmla="*/ 667265 h 1383956"/>
              <a:gd name="connsiteX12" fmla="*/ 518983 w 6252519"/>
              <a:gd name="connsiteY12" fmla="*/ 630194 h 1383956"/>
              <a:gd name="connsiteX13" fmla="*/ 630194 w 6252519"/>
              <a:gd name="connsiteY13" fmla="*/ 556054 h 1383956"/>
              <a:gd name="connsiteX14" fmla="*/ 667264 w 6252519"/>
              <a:gd name="connsiteY14" fmla="*/ 531340 h 1383956"/>
              <a:gd name="connsiteX15" fmla="*/ 716692 w 6252519"/>
              <a:gd name="connsiteY15" fmla="*/ 518983 h 1383956"/>
              <a:gd name="connsiteX16" fmla="*/ 852616 w 6252519"/>
              <a:gd name="connsiteY16" fmla="*/ 444843 h 1383956"/>
              <a:gd name="connsiteX17" fmla="*/ 926756 w 6252519"/>
              <a:gd name="connsiteY17" fmla="*/ 420129 h 1383956"/>
              <a:gd name="connsiteX18" fmla="*/ 1050324 w 6252519"/>
              <a:gd name="connsiteY18" fmla="*/ 358346 h 1383956"/>
              <a:gd name="connsiteX19" fmla="*/ 1186248 w 6252519"/>
              <a:gd name="connsiteY19" fmla="*/ 321275 h 1383956"/>
              <a:gd name="connsiteX20" fmla="*/ 1223319 w 6252519"/>
              <a:gd name="connsiteY20" fmla="*/ 308919 h 1383956"/>
              <a:gd name="connsiteX21" fmla="*/ 1260389 w 6252519"/>
              <a:gd name="connsiteY21" fmla="*/ 284205 h 1383956"/>
              <a:gd name="connsiteX22" fmla="*/ 1359243 w 6252519"/>
              <a:gd name="connsiteY22" fmla="*/ 259492 h 1383956"/>
              <a:gd name="connsiteX23" fmla="*/ 1408670 w 6252519"/>
              <a:gd name="connsiteY23" fmla="*/ 234778 h 1383956"/>
              <a:gd name="connsiteX24" fmla="*/ 1519881 w 6252519"/>
              <a:gd name="connsiteY24" fmla="*/ 210065 h 1383956"/>
              <a:gd name="connsiteX25" fmla="*/ 1569308 w 6252519"/>
              <a:gd name="connsiteY25" fmla="*/ 197708 h 1383956"/>
              <a:gd name="connsiteX26" fmla="*/ 1606378 w 6252519"/>
              <a:gd name="connsiteY26" fmla="*/ 185351 h 1383956"/>
              <a:gd name="connsiteX27" fmla="*/ 1692875 w 6252519"/>
              <a:gd name="connsiteY27" fmla="*/ 172994 h 1383956"/>
              <a:gd name="connsiteX28" fmla="*/ 1841156 w 6252519"/>
              <a:gd name="connsiteY28" fmla="*/ 123567 h 1383956"/>
              <a:gd name="connsiteX29" fmla="*/ 1890583 w 6252519"/>
              <a:gd name="connsiteY29" fmla="*/ 111210 h 1383956"/>
              <a:gd name="connsiteX30" fmla="*/ 1964724 w 6252519"/>
              <a:gd name="connsiteY30" fmla="*/ 86497 h 1383956"/>
              <a:gd name="connsiteX31" fmla="*/ 2001794 w 6252519"/>
              <a:gd name="connsiteY31" fmla="*/ 74140 h 1383956"/>
              <a:gd name="connsiteX32" fmla="*/ 2088292 w 6252519"/>
              <a:gd name="connsiteY32" fmla="*/ 49427 h 1383956"/>
              <a:gd name="connsiteX33" fmla="*/ 2310713 w 6252519"/>
              <a:gd name="connsiteY33" fmla="*/ 12356 h 1383956"/>
              <a:gd name="connsiteX34" fmla="*/ 2360140 w 6252519"/>
              <a:gd name="connsiteY34" fmla="*/ 0 h 1383956"/>
              <a:gd name="connsiteX35" fmla="*/ 4374292 w 6252519"/>
              <a:gd name="connsiteY35" fmla="*/ 12356 h 1383956"/>
              <a:gd name="connsiteX36" fmla="*/ 4720281 w 6252519"/>
              <a:gd name="connsiteY36" fmla="*/ 37070 h 1383956"/>
              <a:gd name="connsiteX37" fmla="*/ 4831492 w 6252519"/>
              <a:gd name="connsiteY37" fmla="*/ 61783 h 1383956"/>
              <a:gd name="connsiteX38" fmla="*/ 4979773 w 6252519"/>
              <a:gd name="connsiteY38" fmla="*/ 74140 h 1383956"/>
              <a:gd name="connsiteX39" fmla="*/ 5078627 w 6252519"/>
              <a:gd name="connsiteY39" fmla="*/ 111210 h 1383956"/>
              <a:gd name="connsiteX40" fmla="*/ 5189837 w 6252519"/>
              <a:gd name="connsiteY40" fmla="*/ 123567 h 1383956"/>
              <a:gd name="connsiteX41" fmla="*/ 5251621 w 6252519"/>
              <a:gd name="connsiteY41" fmla="*/ 135924 h 1383956"/>
              <a:gd name="connsiteX42" fmla="*/ 5375189 w 6252519"/>
              <a:gd name="connsiteY42" fmla="*/ 148281 h 1383956"/>
              <a:gd name="connsiteX43" fmla="*/ 5461686 w 6252519"/>
              <a:gd name="connsiteY43" fmla="*/ 172994 h 1383956"/>
              <a:gd name="connsiteX44" fmla="*/ 5498756 w 6252519"/>
              <a:gd name="connsiteY44" fmla="*/ 185351 h 1383956"/>
              <a:gd name="connsiteX45" fmla="*/ 5572897 w 6252519"/>
              <a:gd name="connsiteY45" fmla="*/ 259492 h 1383956"/>
              <a:gd name="connsiteX46" fmla="*/ 5597610 w 6252519"/>
              <a:gd name="connsiteY46" fmla="*/ 296562 h 1383956"/>
              <a:gd name="connsiteX47" fmla="*/ 5671751 w 6252519"/>
              <a:gd name="connsiteY47" fmla="*/ 345989 h 1383956"/>
              <a:gd name="connsiteX48" fmla="*/ 5721178 w 6252519"/>
              <a:gd name="connsiteY48" fmla="*/ 383059 h 1383956"/>
              <a:gd name="connsiteX49" fmla="*/ 5782962 w 6252519"/>
              <a:gd name="connsiteY49" fmla="*/ 407773 h 1383956"/>
              <a:gd name="connsiteX50" fmla="*/ 5881816 w 6252519"/>
              <a:gd name="connsiteY50" fmla="*/ 444843 h 1383956"/>
              <a:gd name="connsiteX51" fmla="*/ 5918886 w 6252519"/>
              <a:gd name="connsiteY51" fmla="*/ 469556 h 1383956"/>
              <a:gd name="connsiteX52" fmla="*/ 5943600 w 6252519"/>
              <a:gd name="connsiteY52" fmla="*/ 506627 h 1383956"/>
              <a:gd name="connsiteX53" fmla="*/ 5980670 w 6252519"/>
              <a:gd name="connsiteY53" fmla="*/ 518983 h 1383956"/>
              <a:gd name="connsiteX54" fmla="*/ 6030097 w 6252519"/>
              <a:gd name="connsiteY54" fmla="*/ 556054 h 1383956"/>
              <a:gd name="connsiteX55" fmla="*/ 6141308 w 6252519"/>
              <a:gd name="connsiteY55" fmla="*/ 654908 h 1383956"/>
              <a:gd name="connsiteX56" fmla="*/ 6215448 w 6252519"/>
              <a:gd name="connsiteY56" fmla="*/ 766119 h 1383956"/>
              <a:gd name="connsiteX57" fmla="*/ 6252519 w 6252519"/>
              <a:gd name="connsiteY57" fmla="*/ 815546 h 138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252519" h="1383956">
                <a:moveTo>
                  <a:pt x="0" y="1383956"/>
                </a:moveTo>
                <a:cubicBezTo>
                  <a:pt x="31336" y="1227266"/>
                  <a:pt x="-10656" y="1396462"/>
                  <a:pt x="37070" y="1285102"/>
                </a:cubicBezTo>
                <a:cubicBezTo>
                  <a:pt x="74409" y="1197978"/>
                  <a:pt x="16073" y="1269029"/>
                  <a:pt x="86497" y="1198605"/>
                </a:cubicBezTo>
                <a:cubicBezTo>
                  <a:pt x="112632" y="1094066"/>
                  <a:pt x="77029" y="1200451"/>
                  <a:pt x="135924" y="1112108"/>
                </a:cubicBezTo>
                <a:cubicBezTo>
                  <a:pt x="143149" y="1101270"/>
                  <a:pt x="142456" y="1086687"/>
                  <a:pt x="148281" y="1075037"/>
                </a:cubicBezTo>
                <a:cubicBezTo>
                  <a:pt x="210327" y="950943"/>
                  <a:pt x="132720" y="1140180"/>
                  <a:pt x="197708" y="988540"/>
                </a:cubicBezTo>
                <a:cubicBezTo>
                  <a:pt x="212784" y="953362"/>
                  <a:pt x="205092" y="944086"/>
                  <a:pt x="234778" y="914400"/>
                </a:cubicBezTo>
                <a:cubicBezTo>
                  <a:pt x="253427" y="895751"/>
                  <a:pt x="277913" y="883622"/>
                  <a:pt x="296562" y="864973"/>
                </a:cubicBezTo>
                <a:cubicBezTo>
                  <a:pt x="307063" y="854472"/>
                  <a:pt x="311768" y="839311"/>
                  <a:pt x="321275" y="827902"/>
                </a:cubicBezTo>
                <a:cubicBezTo>
                  <a:pt x="332462" y="814477"/>
                  <a:pt x="347159" y="804257"/>
                  <a:pt x="358346" y="790832"/>
                </a:cubicBezTo>
                <a:cubicBezTo>
                  <a:pt x="409835" y="729046"/>
                  <a:pt x="352164" y="774359"/>
                  <a:pt x="420129" y="729048"/>
                </a:cubicBezTo>
                <a:cubicBezTo>
                  <a:pt x="465440" y="661083"/>
                  <a:pt x="420127" y="718754"/>
                  <a:pt x="481913" y="667265"/>
                </a:cubicBezTo>
                <a:cubicBezTo>
                  <a:pt x="495338" y="656078"/>
                  <a:pt x="505189" y="640923"/>
                  <a:pt x="518983" y="630194"/>
                </a:cubicBezTo>
                <a:cubicBezTo>
                  <a:pt x="518991" y="630188"/>
                  <a:pt x="611654" y="568414"/>
                  <a:pt x="630194" y="556054"/>
                </a:cubicBezTo>
                <a:cubicBezTo>
                  <a:pt x="642551" y="547816"/>
                  <a:pt x="652856" y="534942"/>
                  <a:pt x="667264" y="531340"/>
                </a:cubicBezTo>
                <a:lnTo>
                  <a:pt x="716692" y="518983"/>
                </a:lnTo>
                <a:cubicBezTo>
                  <a:pt x="761814" y="488902"/>
                  <a:pt x="796548" y="463533"/>
                  <a:pt x="852616" y="444843"/>
                </a:cubicBezTo>
                <a:cubicBezTo>
                  <a:pt x="877329" y="436605"/>
                  <a:pt x="903456" y="431779"/>
                  <a:pt x="926756" y="420129"/>
                </a:cubicBezTo>
                <a:cubicBezTo>
                  <a:pt x="967945" y="399535"/>
                  <a:pt x="1005167" y="367377"/>
                  <a:pt x="1050324" y="358346"/>
                </a:cubicBezTo>
                <a:cubicBezTo>
                  <a:pt x="1137659" y="340879"/>
                  <a:pt x="1092175" y="352632"/>
                  <a:pt x="1186248" y="321275"/>
                </a:cubicBezTo>
                <a:lnTo>
                  <a:pt x="1223319" y="308919"/>
                </a:lnTo>
                <a:cubicBezTo>
                  <a:pt x="1235676" y="300681"/>
                  <a:pt x="1246484" y="289420"/>
                  <a:pt x="1260389" y="284205"/>
                </a:cubicBezTo>
                <a:cubicBezTo>
                  <a:pt x="1415104" y="226186"/>
                  <a:pt x="1252537" y="305223"/>
                  <a:pt x="1359243" y="259492"/>
                </a:cubicBezTo>
                <a:cubicBezTo>
                  <a:pt x="1376174" y="252236"/>
                  <a:pt x="1391422" y="241246"/>
                  <a:pt x="1408670" y="234778"/>
                </a:cubicBezTo>
                <a:cubicBezTo>
                  <a:pt x="1430593" y="226557"/>
                  <a:pt x="1500656" y="214337"/>
                  <a:pt x="1519881" y="210065"/>
                </a:cubicBezTo>
                <a:cubicBezTo>
                  <a:pt x="1536459" y="206381"/>
                  <a:pt x="1552979" y="202374"/>
                  <a:pt x="1569308" y="197708"/>
                </a:cubicBezTo>
                <a:cubicBezTo>
                  <a:pt x="1581832" y="194130"/>
                  <a:pt x="1593606" y="187905"/>
                  <a:pt x="1606378" y="185351"/>
                </a:cubicBezTo>
                <a:cubicBezTo>
                  <a:pt x="1634937" y="179639"/>
                  <a:pt x="1664396" y="179096"/>
                  <a:pt x="1692875" y="172994"/>
                </a:cubicBezTo>
                <a:cubicBezTo>
                  <a:pt x="1803866" y="149210"/>
                  <a:pt x="1749190" y="154223"/>
                  <a:pt x="1841156" y="123567"/>
                </a:cubicBezTo>
                <a:cubicBezTo>
                  <a:pt x="1857267" y="118196"/>
                  <a:pt x="1874316" y="116090"/>
                  <a:pt x="1890583" y="111210"/>
                </a:cubicBezTo>
                <a:cubicBezTo>
                  <a:pt x="1915535" y="103725"/>
                  <a:pt x="1940010" y="94735"/>
                  <a:pt x="1964724" y="86497"/>
                </a:cubicBezTo>
                <a:cubicBezTo>
                  <a:pt x="1977081" y="82378"/>
                  <a:pt x="1989270" y="77718"/>
                  <a:pt x="2001794" y="74140"/>
                </a:cubicBezTo>
                <a:lnTo>
                  <a:pt x="2088292" y="49427"/>
                </a:lnTo>
                <a:cubicBezTo>
                  <a:pt x="2183958" y="23337"/>
                  <a:pt x="2156140" y="38118"/>
                  <a:pt x="2310713" y="12356"/>
                </a:cubicBezTo>
                <a:cubicBezTo>
                  <a:pt x="2327465" y="9564"/>
                  <a:pt x="2343664" y="4119"/>
                  <a:pt x="2360140" y="0"/>
                </a:cubicBezTo>
                <a:lnTo>
                  <a:pt x="4374292" y="12356"/>
                </a:lnTo>
                <a:cubicBezTo>
                  <a:pt x="4506075" y="13812"/>
                  <a:pt x="4596395" y="24681"/>
                  <a:pt x="4720281" y="37070"/>
                </a:cubicBezTo>
                <a:cubicBezTo>
                  <a:pt x="4757351" y="45308"/>
                  <a:pt x="4793899" y="56413"/>
                  <a:pt x="4831492" y="61783"/>
                </a:cubicBezTo>
                <a:cubicBezTo>
                  <a:pt x="4880592" y="68797"/>
                  <a:pt x="4931138" y="64413"/>
                  <a:pt x="4979773" y="74140"/>
                </a:cubicBezTo>
                <a:cubicBezTo>
                  <a:pt x="5014282" y="81042"/>
                  <a:pt x="5044370" y="103150"/>
                  <a:pt x="5078627" y="111210"/>
                </a:cubicBezTo>
                <a:cubicBezTo>
                  <a:pt x="5114934" y="119753"/>
                  <a:pt x="5152914" y="118292"/>
                  <a:pt x="5189837" y="123567"/>
                </a:cubicBezTo>
                <a:cubicBezTo>
                  <a:pt x="5210628" y="126537"/>
                  <a:pt x="5230803" y="133148"/>
                  <a:pt x="5251621" y="135924"/>
                </a:cubicBezTo>
                <a:cubicBezTo>
                  <a:pt x="5292653" y="141395"/>
                  <a:pt x="5334000" y="144162"/>
                  <a:pt x="5375189" y="148281"/>
                </a:cubicBezTo>
                <a:cubicBezTo>
                  <a:pt x="5464090" y="177913"/>
                  <a:pt x="5353050" y="141954"/>
                  <a:pt x="5461686" y="172994"/>
                </a:cubicBezTo>
                <a:cubicBezTo>
                  <a:pt x="5474210" y="176572"/>
                  <a:pt x="5486399" y="181232"/>
                  <a:pt x="5498756" y="185351"/>
                </a:cubicBezTo>
                <a:cubicBezTo>
                  <a:pt x="5523470" y="210065"/>
                  <a:pt x="5553510" y="230411"/>
                  <a:pt x="5572897" y="259492"/>
                </a:cubicBezTo>
                <a:cubicBezTo>
                  <a:pt x="5581135" y="271849"/>
                  <a:pt x="5586434" y="286783"/>
                  <a:pt x="5597610" y="296562"/>
                </a:cubicBezTo>
                <a:cubicBezTo>
                  <a:pt x="5619963" y="316121"/>
                  <a:pt x="5647418" y="328956"/>
                  <a:pt x="5671751" y="345989"/>
                </a:cubicBezTo>
                <a:cubicBezTo>
                  <a:pt x="5688623" y="357799"/>
                  <a:pt x="5703175" y="373057"/>
                  <a:pt x="5721178" y="383059"/>
                </a:cubicBezTo>
                <a:cubicBezTo>
                  <a:pt x="5740568" y="393831"/>
                  <a:pt x="5762693" y="398764"/>
                  <a:pt x="5782962" y="407773"/>
                </a:cubicBezTo>
                <a:cubicBezTo>
                  <a:pt x="5866038" y="444696"/>
                  <a:pt x="5797500" y="423764"/>
                  <a:pt x="5881816" y="444843"/>
                </a:cubicBezTo>
                <a:cubicBezTo>
                  <a:pt x="5894173" y="453081"/>
                  <a:pt x="5908385" y="459055"/>
                  <a:pt x="5918886" y="469556"/>
                </a:cubicBezTo>
                <a:cubicBezTo>
                  <a:pt x="5929387" y="480057"/>
                  <a:pt x="5932003" y="497350"/>
                  <a:pt x="5943600" y="506627"/>
                </a:cubicBezTo>
                <a:cubicBezTo>
                  <a:pt x="5953771" y="514764"/>
                  <a:pt x="5968313" y="514864"/>
                  <a:pt x="5980670" y="518983"/>
                </a:cubicBezTo>
                <a:cubicBezTo>
                  <a:pt x="5997146" y="531340"/>
                  <a:pt x="6013338" y="544083"/>
                  <a:pt x="6030097" y="556054"/>
                </a:cubicBezTo>
                <a:cubicBezTo>
                  <a:pt x="6077371" y="589821"/>
                  <a:pt x="6101091" y="594583"/>
                  <a:pt x="6141308" y="654908"/>
                </a:cubicBezTo>
                <a:lnTo>
                  <a:pt x="6215448" y="766119"/>
                </a:lnTo>
                <a:cubicBezTo>
                  <a:pt x="6243390" y="808033"/>
                  <a:pt x="6229662" y="792689"/>
                  <a:pt x="6252519" y="815546"/>
                </a:cubicBezTo>
              </a:path>
            </a:pathLst>
          </a:cu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5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79557A73-019C-DA0C-4302-341E4DD57A56}"/>
              </a:ext>
            </a:extLst>
          </p:cNvPr>
          <p:cNvSpPr/>
          <p:nvPr/>
        </p:nvSpPr>
        <p:spPr>
          <a:xfrm>
            <a:off x="641041" y="2030702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EEB18-2C26-E6A5-D2F2-E26B54B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608" y="0"/>
            <a:ext cx="4944300" cy="645300"/>
          </a:xfrm>
        </p:spPr>
        <p:txBody>
          <a:bodyPr/>
          <a:lstStyle/>
          <a:p>
            <a:r>
              <a:rPr lang="en-US" dirty="0"/>
              <a:t>RIP: Routing Information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BF62B-7C68-F461-9532-4313BF1996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6ADB7-148D-7764-6629-6C18A8F1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70" y="2099016"/>
            <a:ext cx="450222" cy="330543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5EBF468B-86E9-01CE-9BBC-6527CB4EF7F6}"/>
              </a:ext>
            </a:extLst>
          </p:cNvPr>
          <p:cNvSpPr/>
          <p:nvPr/>
        </p:nvSpPr>
        <p:spPr>
          <a:xfrm>
            <a:off x="2670303" y="202143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270FDD-BA28-4DB9-C055-5BFA84A2623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28014" y="2264288"/>
            <a:ext cx="560956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5459C-4486-F14E-214C-9A1169CAA1E8}"/>
              </a:ext>
            </a:extLst>
          </p:cNvPr>
          <p:cNvSpPr txBox="1"/>
          <p:nvPr/>
        </p:nvSpPr>
        <p:spPr>
          <a:xfrm>
            <a:off x="2871826" y="202944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98D7C-38F7-EC9D-B881-12CC3C95514D}"/>
              </a:ext>
            </a:extLst>
          </p:cNvPr>
          <p:cNvSpPr txBox="1"/>
          <p:nvPr/>
        </p:nvSpPr>
        <p:spPr>
          <a:xfrm>
            <a:off x="3757440" y="174668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CE7E5-E5BD-F9AF-D522-0C7EFE92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0" y="2109682"/>
            <a:ext cx="450222" cy="330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97DB67-CD9C-3B0B-99DE-590D1A8EC74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230522" y="2265690"/>
            <a:ext cx="631281" cy="92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C762E9-B558-1291-95FE-6ADF638B5D63}"/>
              </a:ext>
            </a:extLst>
          </p:cNvPr>
          <p:cNvSpPr txBox="1"/>
          <p:nvPr/>
        </p:nvSpPr>
        <p:spPr>
          <a:xfrm>
            <a:off x="1558810" y="1732922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E747D1-ACA2-C4AE-A6A5-38816547A59F}"/>
              </a:ext>
            </a:extLst>
          </p:cNvPr>
          <p:cNvCxnSpPr>
            <a:cxnSpLocks/>
          </p:cNvCxnSpPr>
          <p:nvPr/>
        </p:nvCxnSpPr>
        <p:spPr>
          <a:xfrm flipH="1">
            <a:off x="272435" y="2274954"/>
            <a:ext cx="56734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F6050F-F0B0-AB11-E9B4-AFB6ADBE8F7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246177" y="2274954"/>
            <a:ext cx="53412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C9BBA591-FADC-BBEC-50DD-24B6D3369B7C}"/>
              </a:ext>
            </a:extLst>
          </p:cNvPr>
          <p:cNvSpPr/>
          <p:nvPr/>
        </p:nvSpPr>
        <p:spPr>
          <a:xfrm>
            <a:off x="1528627" y="2607929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4F2A00-3474-FF78-4D2D-520E67ACAA0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004866" y="2440225"/>
            <a:ext cx="545" cy="30249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D0E71F-8D24-BD39-B52F-7D6157B2B912}"/>
              </a:ext>
            </a:extLst>
          </p:cNvPr>
          <p:cNvSpPr txBox="1"/>
          <p:nvPr/>
        </p:nvSpPr>
        <p:spPr>
          <a:xfrm>
            <a:off x="1643651" y="2677726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033AB1-9BEB-B686-9CC4-312BA9A2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47" y="2080087"/>
            <a:ext cx="450222" cy="330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CBDE3-55E6-78B5-9D94-C150DEB0ADB6}"/>
              </a:ext>
            </a:extLst>
          </p:cNvPr>
          <p:cNvSpPr txBox="1"/>
          <p:nvPr/>
        </p:nvSpPr>
        <p:spPr>
          <a:xfrm>
            <a:off x="7204717" y="1718510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Rn</a:t>
            </a:r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931B90A4-59A8-FB13-315B-7A336380FFD8}"/>
              </a:ext>
            </a:extLst>
          </p:cNvPr>
          <p:cNvSpPr/>
          <p:nvPr/>
        </p:nvSpPr>
        <p:spPr>
          <a:xfrm>
            <a:off x="8220778" y="144876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2425F4-022A-DB78-1754-010AE150A64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7686469" y="1817385"/>
            <a:ext cx="739416" cy="4279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55C0958-9054-2CBB-AFF2-0D24467B5D9A}"/>
              </a:ext>
            </a:extLst>
          </p:cNvPr>
          <p:cNvSpPr txBox="1"/>
          <p:nvPr/>
        </p:nvSpPr>
        <p:spPr>
          <a:xfrm>
            <a:off x="8425885" y="1484346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838712-EFB5-A79E-CFC1-F1EAD3FBBB6C}"/>
              </a:ext>
            </a:extLst>
          </p:cNvPr>
          <p:cNvSpPr txBox="1"/>
          <p:nvPr/>
        </p:nvSpPr>
        <p:spPr>
          <a:xfrm>
            <a:off x="796809" y="2049130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10BDC-9B85-FA22-EAA1-55572894B8B6}"/>
              </a:ext>
            </a:extLst>
          </p:cNvPr>
          <p:cNvCxnSpPr>
            <a:cxnSpLocks/>
          </p:cNvCxnSpPr>
          <p:nvPr/>
        </p:nvCxnSpPr>
        <p:spPr>
          <a:xfrm flipH="1">
            <a:off x="3232837" y="1368386"/>
            <a:ext cx="225788" cy="7477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45E8453-5946-7A96-CBBD-F4DCA4918B72}"/>
              </a:ext>
            </a:extLst>
          </p:cNvPr>
          <p:cNvCxnSpPr>
            <a:cxnSpLocks/>
          </p:cNvCxnSpPr>
          <p:nvPr/>
        </p:nvCxnSpPr>
        <p:spPr>
          <a:xfrm flipV="1">
            <a:off x="1150007" y="1497988"/>
            <a:ext cx="34520" cy="64880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74E1367-F121-90A9-0F5D-74822872781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645015" y="2245359"/>
            <a:ext cx="59123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9">
            <a:extLst>
              <a:ext uri="{FF2B5EF4-FFF2-40B4-BE49-F238E27FC236}">
                <a16:creationId xmlns:a16="http://schemas.microsoft.com/office/drawing/2014/main" id="{499DA91C-FF1E-3529-149C-7595E1352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3537"/>
              </p:ext>
            </p:extLst>
          </p:nvPr>
        </p:nvGraphicFramePr>
        <p:xfrm>
          <a:off x="6562642" y="291673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80024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E33BA236-BF2A-CB2E-240E-A7AB8988123B}"/>
              </a:ext>
            </a:extLst>
          </p:cNvPr>
          <p:cNvSpPr txBox="1"/>
          <p:nvPr/>
        </p:nvSpPr>
        <p:spPr>
          <a:xfrm>
            <a:off x="7038375" y="2623856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R2 Routing Table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8AD81DB-3B64-2030-280F-862D91F25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3" y="2077589"/>
            <a:ext cx="450222" cy="33054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CF24228-002E-9E3E-0F81-9A0E087F03F7}"/>
              </a:ext>
            </a:extLst>
          </p:cNvPr>
          <p:cNvSpPr txBox="1"/>
          <p:nvPr/>
        </p:nvSpPr>
        <p:spPr>
          <a:xfrm>
            <a:off x="6157673" y="1716012"/>
            <a:ext cx="51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R3</a:t>
            </a:r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4BB0A931-ED1C-9490-A2AF-CA7752AF9793}"/>
              </a:ext>
            </a:extLst>
          </p:cNvPr>
          <p:cNvSpPr/>
          <p:nvPr/>
        </p:nvSpPr>
        <p:spPr>
          <a:xfrm>
            <a:off x="4921660" y="196145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2A340A-6BEB-05F4-5985-46FF1268A752}"/>
              </a:ext>
            </a:extLst>
          </p:cNvPr>
          <p:cNvSpPr txBox="1"/>
          <p:nvPr/>
        </p:nvSpPr>
        <p:spPr>
          <a:xfrm>
            <a:off x="5135540" y="2031254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FAF9BE9-DF32-CA0D-89A6-880A54BF4447}"/>
              </a:ext>
            </a:extLst>
          </p:cNvPr>
          <p:cNvCxnSpPr>
            <a:cxnSpLocks/>
            <a:stCxn id="71" idx="1"/>
            <a:endCxn id="5" idx="3"/>
          </p:cNvCxnSpPr>
          <p:nvPr/>
        </p:nvCxnSpPr>
        <p:spPr>
          <a:xfrm flipH="1">
            <a:off x="4239192" y="2231309"/>
            <a:ext cx="896348" cy="3297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157910B-4C12-38AD-74E7-B24732AD0356}"/>
              </a:ext>
            </a:extLst>
          </p:cNvPr>
          <p:cNvCxnSpPr>
            <a:cxnSpLocks/>
            <a:stCxn id="68" idx="1"/>
          </p:cNvCxnSpPr>
          <p:nvPr/>
        </p:nvCxnSpPr>
        <p:spPr>
          <a:xfrm flipH="1">
            <a:off x="5491728" y="2242861"/>
            <a:ext cx="697475" cy="1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4CFB5A6-53D7-4B4D-2C9E-20572F58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04" y="2728782"/>
            <a:ext cx="450222" cy="3305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62BB827-6524-FE0D-387F-13BA51BFCF16}"/>
              </a:ext>
            </a:extLst>
          </p:cNvPr>
          <p:cNvSpPr txBox="1"/>
          <p:nvPr/>
        </p:nvSpPr>
        <p:spPr>
          <a:xfrm>
            <a:off x="286944" y="270441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R4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A47DDC-4B8A-085F-5F94-F5FE097FE5FB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20426" y="2877781"/>
            <a:ext cx="423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loud 82">
            <a:extLst>
              <a:ext uri="{FF2B5EF4-FFF2-40B4-BE49-F238E27FC236}">
                <a16:creationId xmlns:a16="http://schemas.microsoft.com/office/drawing/2014/main" id="{9BDF64CC-2587-A9C2-C453-9829B2339C49}"/>
              </a:ext>
            </a:extLst>
          </p:cNvPr>
          <p:cNvSpPr/>
          <p:nvPr/>
        </p:nvSpPr>
        <p:spPr>
          <a:xfrm>
            <a:off x="575395" y="340664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88B4C16-70BE-BC17-AF83-9CDC518BB121}"/>
              </a:ext>
            </a:extLst>
          </p:cNvPr>
          <p:cNvCxnSpPr>
            <a:cxnSpLocks/>
            <a:endCxn id="78" idx="2"/>
          </p:cNvCxnSpPr>
          <p:nvPr/>
        </p:nvCxnSpPr>
        <p:spPr>
          <a:xfrm flipH="1" flipV="1">
            <a:off x="1006815" y="3059325"/>
            <a:ext cx="5891" cy="4898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630D7-54C9-E93D-B8F1-AE6937BB7039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286944" y="3651238"/>
            <a:ext cx="430567" cy="58746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F00D12E-A92C-B3B6-34F3-D06B1D3809FD}"/>
              </a:ext>
            </a:extLst>
          </p:cNvPr>
          <p:cNvCxnSpPr>
            <a:cxnSpLocks/>
          </p:cNvCxnSpPr>
          <p:nvPr/>
        </p:nvCxnSpPr>
        <p:spPr>
          <a:xfrm flipH="1" flipV="1">
            <a:off x="1042821" y="3724272"/>
            <a:ext cx="561676" cy="65588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B3FC6AC-5E39-92EF-E893-8D1A1E6D098B}"/>
              </a:ext>
            </a:extLst>
          </p:cNvPr>
          <p:cNvCxnSpPr>
            <a:cxnSpLocks/>
          </p:cNvCxnSpPr>
          <p:nvPr/>
        </p:nvCxnSpPr>
        <p:spPr>
          <a:xfrm>
            <a:off x="4877758" y="1510899"/>
            <a:ext cx="257782" cy="58608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6A04B3-A6DA-6492-CFB5-FDA6F4855246}"/>
              </a:ext>
            </a:extLst>
          </p:cNvPr>
          <p:cNvCxnSpPr>
            <a:cxnSpLocks/>
          </p:cNvCxnSpPr>
          <p:nvPr/>
        </p:nvCxnSpPr>
        <p:spPr>
          <a:xfrm flipH="1">
            <a:off x="5517715" y="1539868"/>
            <a:ext cx="224861" cy="55712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64FD21-B8F8-1868-99E4-06E5BC995FDF}"/>
              </a:ext>
            </a:extLst>
          </p:cNvPr>
          <p:cNvCxnSpPr>
            <a:cxnSpLocks/>
          </p:cNvCxnSpPr>
          <p:nvPr/>
        </p:nvCxnSpPr>
        <p:spPr>
          <a:xfrm flipV="1">
            <a:off x="8710536" y="1025506"/>
            <a:ext cx="192238" cy="514362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5C81E11-E900-E4E4-A434-28F8B22ECE51}"/>
              </a:ext>
            </a:extLst>
          </p:cNvPr>
          <p:cNvSpPr txBox="1"/>
          <p:nvPr/>
        </p:nvSpPr>
        <p:spPr>
          <a:xfrm>
            <a:off x="6215020" y="958500"/>
            <a:ext cx="109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5 hops</a:t>
            </a: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5FCBFB9E-8F6A-93F5-108F-33F07AFD0E75}"/>
              </a:ext>
            </a:extLst>
          </p:cNvPr>
          <p:cNvCxnSpPr>
            <a:cxnSpLocks/>
            <a:stCxn id="107" idx="2"/>
          </p:cNvCxnSpPr>
          <p:nvPr/>
        </p:nvCxnSpPr>
        <p:spPr>
          <a:xfrm rot="16200000" flipH="1">
            <a:off x="6423058" y="1667236"/>
            <a:ext cx="871952" cy="193143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DD6260AF-4D53-BF35-CF0D-C92797749725}"/>
              </a:ext>
            </a:extLst>
          </p:cNvPr>
          <p:cNvCxnSpPr>
            <a:cxnSpLocks/>
            <a:stCxn id="5" idx="2"/>
            <a:endCxn id="66" idx="1"/>
          </p:cNvCxnSpPr>
          <p:nvPr/>
        </p:nvCxnSpPr>
        <p:spPr>
          <a:xfrm rot="16200000" flipH="1">
            <a:off x="5352135" y="1091505"/>
            <a:ext cx="348186" cy="3024294"/>
          </a:xfrm>
          <a:prstGeom prst="curved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11725A-EA68-336D-1F45-190D8DC2E1A9}"/>
              </a:ext>
            </a:extLst>
          </p:cNvPr>
          <p:cNvSpPr txBox="1"/>
          <p:nvPr/>
        </p:nvSpPr>
        <p:spPr>
          <a:xfrm>
            <a:off x="717511" y="345118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3162BD1-39B3-61C9-85F1-36ACD78A3FF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802256" y="3077836"/>
            <a:ext cx="19489" cy="486904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Table 9">
            <a:extLst>
              <a:ext uri="{FF2B5EF4-FFF2-40B4-BE49-F238E27FC236}">
                <a16:creationId xmlns:a16="http://schemas.microsoft.com/office/drawing/2014/main" id="{57A91F15-9CE9-A739-850F-3BAA85DF2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38666"/>
              </p:ext>
            </p:extLst>
          </p:nvPr>
        </p:nvGraphicFramePr>
        <p:xfrm>
          <a:off x="2353299" y="2943990"/>
          <a:ext cx="2511357" cy="21573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543146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567547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  <a:gridCol w="700332">
                  <a:extLst>
                    <a:ext uri="{9D8B030D-6E8A-4147-A177-3AD203B41FA5}">
                      <a16:colId xmlns:a16="http://schemas.microsoft.com/office/drawing/2014/main" val="635864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Dest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IFace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</a:t>
                      </a:r>
                    </a:p>
                    <a:p>
                      <a:r>
                        <a:rPr lang="en-US" sz="1200" dirty="0"/>
                        <a:t>Hops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09879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02150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07506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029145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Z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28281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FD6210EF-F04F-4773-F3E8-3EC462E38337}"/>
              </a:ext>
            </a:extLst>
          </p:cNvPr>
          <p:cNvSpPr txBox="1"/>
          <p:nvPr/>
        </p:nvSpPr>
        <p:spPr>
          <a:xfrm>
            <a:off x="2829032" y="2638759"/>
            <a:ext cx="164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R1 Routing Table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D310648C-D67E-01CA-E26D-41298AC1CEF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114863" y="2360020"/>
            <a:ext cx="714169" cy="432628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0E9F69C3-EF90-4B04-D2FE-F046387674DB}"/>
              </a:ext>
            </a:extLst>
          </p:cNvPr>
          <p:cNvSpPr/>
          <p:nvPr/>
        </p:nvSpPr>
        <p:spPr>
          <a:xfrm>
            <a:off x="2051222" y="729049"/>
            <a:ext cx="6374663" cy="1433430"/>
          </a:xfrm>
          <a:custGeom>
            <a:avLst/>
            <a:gdLst>
              <a:gd name="connsiteX0" fmla="*/ 0 w 6252519"/>
              <a:gd name="connsiteY0" fmla="*/ 1383956 h 1383956"/>
              <a:gd name="connsiteX1" fmla="*/ 37070 w 6252519"/>
              <a:gd name="connsiteY1" fmla="*/ 1285102 h 1383956"/>
              <a:gd name="connsiteX2" fmla="*/ 86497 w 6252519"/>
              <a:gd name="connsiteY2" fmla="*/ 1198605 h 1383956"/>
              <a:gd name="connsiteX3" fmla="*/ 135924 w 6252519"/>
              <a:gd name="connsiteY3" fmla="*/ 1112108 h 1383956"/>
              <a:gd name="connsiteX4" fmla="*/ 148281 w 6252519"/>
              <a:gd name="connsiteY4" fmla="*/ 1075037 h 1383956"/>
              <a:gd name="connsiteX5" fmla="*/ 197708 w 6252519"/>
              <a:gd name="connsiteY5" fmla="*/ 988540 h 1383956"/>
              <a:gd name="connsiteX6" fmla="*/ 234778 w 6252519"/>
              <a:gd name="connsiteY6" fmla="*/ 914400 h 1383956"/>
              <a:gd name="connsiteX7" fmla="*/ 296562 w 6252519"/>
              <a:gd name="connsiteY7" fmla="*/ 864973 h 1383956"/>
              <a:gd name="connsiteX8" fmla="*/ 321275 w 6252519"/>
              <a:gd name="connsiteY8" fmla="*/ 827902 h 1383956"/>
              <a:gd name="connsiteX9" fmla="*/ 358346 w 6252519"/>
              <a:gd name="connsiteY9" fmla="*/ 790832 h 1383956"/>
              <a:gd name="connsiteX10" fmla="*/ 420129 w 6252519"/>
              <a:gd name="connsiteY10" fmla="*/ 729048 h 1383956"/>
              <a:gd name="connsiteX11" fmla="*/ 481913 w 6252519"/>
              <a:gd name="connsiteY11" fmla="*/ 667265 h 1383956"/>
              <a:gd name="connsiteX12" fmla="*/ 518983 w 6252519"/>
              <a:gd name="connsiteY12" fmla="*/ 630194 h 1383956"/>
              <a:gd name="connsiteX13" fmla="*/ 630194 w 6252519"/>
              <a:gd name="connsiteY13" fmla="*/ 556054 h 1383956"/>
              <a:gd name="connsiteX14" fmla="*/ 667264 w 6252519"/>
              <a:gd name="connsiteY14" fmla="*/ 531340 h 1383956"/>
              <a:gd name="connsiteX15" fmla="*/ 716692 w 6252519"/>
              <a:gd name="connsiteY15" fmla="*/ 518983 h 1383956"/>
              <a:gd name="connsiteX16" fmla="*/ 852616 w 6252519"/>
              <a:gd name="connsiteY16" fmla="*/ 444843 h 1383956"/>
              <a:gd name="connsiteX17" fmla="*/ 926756 w 6252519"/>
              <a:gd name="connsiteY17" fmla="*/ 420129 h 1383956"/>
              <a:gd name="connsiteX18" fmla="*/ 1050324 w 6252519"/>
              <a:gd name="connsiteY18" fmla="*/ 358346 h 1383956"/>
              <a:gd name="connsiteX19" fmla="*/ 1186248 w 6252519"/>
              <a:gd name="connsiteY19" fmla="*/ 321275 h 1383956"/>
              <a:gd name="connsiteX20" fmla="*/ 1223319 w 6252519"/>
              <a:gd name="connsiteY20" fmla="*/ 308919 h 1383956"/>
              <a:gd name="connsiteX21" fmla="*/ 1260389 w 6252519"/>
              <a:gd name="connsiteY21" fmla="*/ 284205 h 1383956"/>
              <a:gd name="connsiteX22" fmla="*/ 1359243 w 6252519"/>
              <a:gd name="connsiteY22" fmla="*/ 259492 h 1383956"/>
              <a:gd name="connsiteX23" fmla="*/ 1408670 w 6252519"/>
              <a:gd name="connsiteY23" fmla="*/ 234778 h 1383956"/>
              <a:gd name="connsiteX24" fmla="*/ 1519881 w 6252519"/>
              <a:gd name="connsiteY24" fmla="*/ 210065 h 1383956"/>
              <a:gd name="connsiteX25" fmla="*/ 1569308 w 6252519"/>
              <a:gd name="connsiteY25" fmla="*/ 197708 h 1383956"/>
              <a:gd name="connsiteX26" fmla="*/ 1606378 w 6252519"/>
              <a:gd name="connsiteY26" fmla="*/ 185351 h 1383956"/>
              <a:gd name="connsiteX27" fmla="*/ 1692875 w 6252519"/>
              <a:gd name="connsiteY27" fmla="*/ 172994 h 1383956"/>
              <a:gd name="connsiteX28" fmla="*/ 1841156 w 6252519"/>
              <a:gd name="connsiteY28" fmla="*/ 123567 h 1383956"/>
              <a:gd name="connsiteX29" fmla="*/ 1890583 w 6252519"/>
              <a:gd name="connsiteY29" fmla="*/ 111210 h 1383956"/>
              <a:gd name="connsiteX30" fmla="*/ 1964724 w 6252519"/>
              <a:gd name="connsiteY30" fmla="*/ 86497 h 1383956"/>
              <a:gd name="connsiteX31" fmla="*/ 2001794 w 6252519"/>
              <a:gd name="connsiteY31" fmla="*/ 74140 h 1383956"/>
              <a:gd name="connsiteX32" fmla="*/ 2088292 w 6252519"/>
              <a:gd name="connsiteY32" fmla="*/ 49427 h 1383956"/>
              <a:gd name="connsiteX33" fmla="*/ 2310713 w 6252519"/>
              <a:gd name="connsiteY33" fmla="*/ 12356 h 1383956"/>
              <a:gd name="connsiteX34" fmla="*/ 2360140 w 6252519"/>
              <a:gd name="connsiteY34" fmla="*/ 0 h 1383956"/>
              <a:gd name="connsiteX35" fmla="*/ 4374292 w 6252519"/>
              <a:gd name="connsiteY35" fmla="*/ 12356 h 1383956"/>
              <a:gd name="connsiteX36" fmla="*/ 4720281 w 6252519"/>
              <a:gd name="connsiteY36" fmla="*/ 37070 h 1383956"/>
              <a:gd name="connsiteX37" fmla="*/ 4831492 w 6252519"/>
              <a:gd name="connsiteY37" fmla="*/ 61783 h 1383956"/>
              <a:gd name="connsiteX38" fmla="*/ 4979773 w 6252519"/>
              <a:gd name="connsiteY38" fmla="*/ 74140 h 1383956"/>
              <a:gd name="connsiteX39" fmla="*/ 5078627 w 6252519"/>
              <a:gd name="connsiteY39" fmla="*/ 111210 h 1383956"/>
              <a:gd name="connsiteX40" fmla="*/ 5189837 w 6252519"/>
              <a:gd name="connsiteY40" fmla="*/ 123567 h 1383956"/>
              <a:gd name="connsiteX41" fmla="*/ 5251621 w 6252519"/>
              <a:gd name="connsiteY41" fmla="*/ 135924 h 1383956"/>
              <a:gd name="connsiteX42" fmla="*/ 5375189 w 6252519"/>
              <a:gd name="connsiteY42" fmla="*/ 148281 h 1383956"/>
              <a:gd name="connsiteX43" fmla="*/ 5461686 w 6252519"/>
              <a:gd name="connsiteY43" fmla="*/ 172994 h 1383956"/>
              <a:gd name="connsiteX44" fmla="*/ 5498756 w 6252519"/>
              <a:gd name="connsiteY44" fmla="*/ 185351 h 1383956"/>
              <a:gd name="connsiteX45" fmla="*/ 5572897 w 6252519"/>
              <a:gd name="connsiteY45" fmla="*/ 259492 h 1383956"/>
              <a:gd name="connsiteX46" fmla="*/ 5597610 w 6252519"/>
              <a:gd name="connsiteY46" fmla="*/ 296562 h 1383956"/>
              <a:gd name="connsiteX47" fmla="*/ 5671751 w 6252519"/>
              <a:gd name="connsiteY47" fmla="*/ 345989 h 1383956"/>
              <a:gd name="connsiteX48" fmla="*/ 5721178 w 6252519"/>
              <a:gd name="connsiteY48" fmla="*/ 383059 h 1383956"/>
              <a:gd name="connsiteX49" fmla="*/ 5782962 w 6252519"/>
              <a:gd name="connsiteY49" fmla="*/ 407773 h 1383956"/>
              <a:gd name="connsiteX50" fmla="*/ 5881816 w 6252519"/>
              <a:gd name="connsiteY50" fmla="*/ 444843 h 1383956"/>
              <a:gd name="connsiteX51" fmla="*/ 5918886 w 6252519"/>
              <a:gd name="connsiteY51" fmla="*/ 469556 h 1383956"/>
              <a:gd name="connsiteX52" fmla="*/ 5943600 w 6252519"/>
              <a:gd name="connsiteY52" fmla="*/ 506627 h 1383956"/>
              <a:gd name="connsiteX53" fmla="*/ 5980670 w 6252519"/>
              <a:gd name="connsiteY53" fmla="*/ 518983 h 1383956"/>
              <a:gd name="connsiteX54" fmla="*/ 6030097 w 6252519"/>
              <a:gd name="connsiteY54" fmla="*/ 556054 h 1383956"/>
              <a:gd name="connsiteX55" fmla="*/ 6141308 w 6252519"/>
              <a:gd name="connsiteY55" fmla="*/ 654908 h 1383956"/>
              <a:gd name="connsiteX56" fmla="*/ 6215448 w 6252519"/>
              <a:gd name="connsiteY56" fmla="*/ 766119 h 1383956"/>
              <a:gd name="connsiteX57" fmla="*/ 6252519 w 6252519"/>
              <a:gd name="connsiteY57" fmla="*/ 815546 h 138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252519" h="1383956">
                <a:moveTo>
                  <a:pt x="0" y="1383956"/>
                </a:moveTo>
                <a:cubicBezTo>
                  <a:pt x="31336" y="1227266"/>
                  <a:pt x="-10656" y="1396462"/>
                  <a:pt x="37070" y="1285102"/>
                </a:cubicBezTo>
                <a:cubicBezTo>
                  <a:pt x="74409" y="1197978"/>
                  <a:pt x="16073" y="1269029"/>
                  <a:pt x="86497" y="1198605"/>
                </a:cubicBezTo>
                <a:cubicBezTo>
                  <a:pt x="112632" y="1094066"/>
                  <a:pt x="77029" y="1200451"/>
                  <a:pt x="135924" y="1112108"/>
                </a:cubicBezTo>
                <a:cubicBezTo>
                  <a:pt x="143149" y="1101270"/>
                  <a:pt x="142456" y="1086687"/>
                  <a:pt x="148281" y="1075037"/>
                </a:cubicBezTo>
                <a:cubicBezTo>
                  <a:pt x="210327" y="950943"/>
                  <a:pt x="132720" y="1140180"/>
                  <a:pt x="197708" y="988540"/>
                </a:cubicBezTo>
                <a:cubicBezTo>
                  <a:pt x="212784" y="953362"/>
                  <a:pt x="205092" y="944086"/>
                  <a:pt x="234778" y="914400"/>
                </a:cubicBezTo>
                <a:cubicBezTo>
                  <a:pt x="253427" y="895751"/>
                  <a:pt x="277913" y="883622"/>
                  <a:pt x="296562" y="864973"/>
                </a:cubicBezTo>
                <a:cubicBezTo>
                  <a:pt x="307063" y="854472"/>
                  <a:pt x="311768" y="839311"/>
                  <a:pt x="321275" y="827902"/>
                </a:cubicBezTo>
                <a:cubicBezTo>
                  <a:pt x="332462" y="814477"/>
                  <a:pt x="347159" y="804257"/>
                  <a:pt x="358346" y="790832"/>
                </a:cubicBezTo>
                <a:cubicBezTo>
                  <a:pt x="409835" y="729046"/>
                  <a:pt x="352164" y="774359"/>
                  <a:pt x="420129" y="729048"/>
                </a:cubicBezTo>
                <a:cubicBezTo>
                  <a:pt x="465440" y="661083"/>
                  <a:pt x="420127" y="718754"/>
                  <a:pt x="481913" y="667265"/>
                </a:cubicBezTo>
                <a:cubicBezTo>
                  <a:pt x="495338" y="656078"/>
                  <a:pt x="505189" y="640923"/>
                  <a:pt x="518983" y="630194"/>
                </a:cubicBezTo>
                <a:cubicBezTo>
                  <a:pt x="518991" y="630188"/>
                  <a:pt x="611654" y="568414"/>
                  <a:pt x="630194" y="556054"/>
                </a:cubicBezTo>
                <a:cubicBezTo>
                  <a:pt x="642551" y="547816"/>
                  <a:pt x="652856" y="534942"/>
                  <a:pt x="667264" y="531340"/>
                </a:cubicBezTo>
                <a:lnTo>
                  <a:pt x="716692" y="518983"/>
                </a:lnTo>
                <a:cubicBezTo>
                  <a:pt x="761814" y="488902"/>
                  <a:pt x="796548" y="463533"/>
                  <a:pt x="852616" y="444843"/>
                </a:cubicBezTo>
                <a:cubicBezTo>
                  <a:pt x="877329" y="436605"/>
                  <a:pt x="903456" y="431779"/>
                  <a:pt x="926756" y="420129"/>
                </a:cubicBezTo>
                <a:cubicBezTo>
                  <a:pt x="967945" y="399535"/>
                  <a:pt x="1005167" y="367377"/>
                  <a:pt x="1050324" y="358346"/>
                </a:cubicBezTo>
                <a:cubicBezTo>
                  <a:pt x="1137659" y="340879"/>
                  <a:pt x="1092175" y="352632"/>
                  <a:pt x="1186248" y="321275"/>
                </a:cubicBezTo>
                <a:lnTo>
                  <a:pt x="1223319" y="308919"/>
                </a:lnTo>
                <a:cubicBezTo>
                  <a:pt x="1235676" y="300681"/>
                  <a:pt x="1246484" y="289420"/>
                  <a:pt x="1260389" y="284205"/>
                </a:cubicBezTo>
                <a:cubicBezTo>
                  <a:pt x="1415104" y="226186"/>
                  <a:pt x="1252537" y="305223"/>
                  <a:pt x="1359243" y="259492"/>
                </a:cubicBezTo>
                <a:cubicBezTo>
                  <a:pt x="1376174" y="252236"/>
                  <a:pt x="1391422" y="241246"/>
                  <a:pt x="1408670" y="234778"/>
                </a:cubicBezTo>
                <a:cubicBezTo>
                  <a:pt x="1430593" y="226557"/>
                  <a:pt x="1500656" y="214337"/>
                  <a:pt x="1519881" y="210065"/>
                </a:cubicBezTo>
                <a:cubicBezTo>
                  <a:pt x="1536459" y="206381"/>
                  <a:pt x="1552979" y="202374"/>
                  <a:pt x="1569308" y="197708"/>
                </a:cubicBezTo>
                <a:cubicBezTo>
                  <a:pt x="1581832" y="194130"/>
                  <a:pt x="1593606" y="187905"/>
                  <a:pt x="1606378" y="185351"/>
                </a:cubicBezTo>
                <a:cubicBezTo>
                  <a:pt x="1634937" y="179639"/>
                  <a:pt x="1664396" y="179096"/>
                  <a:pt x="1692875" y="172994"/>
                </a:cubicBezTo>
                <a:cubicBezTo>
                  <a:pt x="1803866" y="149210"/>
                  <a:pt x="1749190" y="154223"/>
                  <a:pt x="1841156" y="123567"/>
                </a:cubicBezTo>
                <a:cubicBezTo>
                  <a:pt x="1857267" y="118196"/>
                  <a:pt x="1874316" y="116090"/>
                  <a:pt x="1890583" y="111210"/>
                </a:cubicBezTo>
                <a:cubicBezTo>
                  <a:pt x="1915535" y="103725"/>
                  <a:pt x="1940010" y="94735"/>
                  <a:pt x="1964724" y="86497"/>
                </a:cubicBezTo>
                <a:cubicBezTo>
                  <a:pt x="1977081" y="82378"/>
                  <a:pt x="1989270" y="77718"/>
                  <a:pt x="2001794" y="74140"/>
                </a:cubicBezTo>
                <a:lnTo>
                  <a:pt x="2088292" y="49427"/>
                </a:lnTo>
                <a:cubicBezTo>
                  <a:pt x="2183958" y="23337"/>
                  <a:pt x="2156140" y="38118"/>
                  <a:pt x="2310713" y="12356"/>
                </a:cubicBezTo>
                <a:cubicBezTo>
                  <a:pt x="2327465" y="9564"/>
                  <a:pt x="2343664" y="4119"/>
                  <a:pt x="2360140" y="0"/>
                </a:cubicBezTo>
                <a:lnTo>
                  <a:pt x="4374292" y="12356"/>
                </a:lnTo>
                <a:cubicBezTo>
                  <a:pt x="4506075" y="13812"/>
                  <a:pt x="4596395" y="24681"/>
                  <a:pt x="4720281" y="37070"/>
                </a:cubicBezTo>
                <a:cubicBezTo>
                  <a:pt x="4757351" y="45308"/>
                  <a:pt x="4793899" y="56413"/>
                  <a:pt x="4831492" y="61783"/>
                </a:cubicBezTo>
                <a:cubicBezTo>
                  <a:pt x="4880592" y="68797"/>
                  <a:pt x="4931138" y="64413"/>
                  <a:pt x="4979773" y="74140"/>
                </a:cubicBezTo>
                <a:cubicBezTo>
                  <a:pt x="5014282" y="81042"/>
                  <a:pt x="5044370" y="103150"/>
                  <a:pt x="5078627" y="111210"/>
                </a:cubicBezTo>
                <a:cubicBezTo>
                  <a:pt x="5114934" y="119753"/>
                  <a:pt x="5152914" y="118292"/>
                  <a:pt x="5189837" y="123567"/>
                </a:cubicBezTo>
                <a:cubicBezTo>
                  <a:pt x="5210628" y="126537"/>
                  <a:pt x="5230803" y="133148"/>
                  <a:pt x="5251621" y="135924"/>
                </a:cubicBezTo>
                <a:cubicBezTo>
                  <a:pt x="5292653" y="141395"/>
                  <a:pt x="5334000" y="144162"/>
                  <a:pt x="5375189" y="148281"/>
                </a:cubicBezTo>
                <a:cubicBezTo>
                  <a:pt x="5464090" y="177913"/>
                  <a:pt x="5353050" y="141954"/>
                  <a:pt x="5461686" y="172994"/>
                </a:cubicBezTo>
                <a:cubicBezTo>
                  <a:pt x="5474210" y="176572"/>
                  <a:pt x="5486399" y="181232"/>
                  <a:pt x="5498756" y="185351"/>
                </a:cubicBezTo>
                <a:cubicBezTo>
                  <a:pt x="5523470" y="210065"/>
                  <a:pt x="5553510" y="230411"/>
                  <a:pt x="5572897" y="259492"/>
                </a:cubicBezTo>
                <a:cubicBezTo>
                  <a:pt x="5581135" y="271849"/>
                  <a:pt x="5586434" y="286783"/>
                  <a:pt x="5597610" y="296562"/>
                </a:cubicBezTo>
                <a:cubicBezTo>
                  <a:pt x="5619963" y="316121"/>
                  <a:pt x="5647418" y="328956"/>
                  <a:pt x="5671751" y="345989"/>
                </a:cubicBezTo>
                <a:cubicBezTo>
                  <a:pt x="5688623" y="357799"/>
                  <a:pt x="5703175" y="373057"/>
                  <a:pt x="5721178" y="383059"/>
                </a:cubicBezTo>
                <a:cubicBezTo>
                  <a:pt x="5740568" y="393831"/>
                  <a:pt x="5762693" y="398764"/>
                  <a:pt x="5782962" y="407773"/>
                </a:cubicBezTo>
                <a:cubicBezTo>
                  <a:pt x="5866038" y="444696"/>
                  <a:pt x="5797500" y="423764"/>
                  <a:pt x="5881816" y="444843"/>
                </a:cubicBezTo>
                <a:cubicBezTo>
                  <a:pt x="5894173" y="453081"/>
                  <a:pt x="5908385" y="459055"/>
                  <a:pt x="5918886" y="469556"/>
                </a:cubicBezTo>
                <a:cubicBezTo>
                  <a:pt x="5929387" y="480057"/>
                  <a:pt x="5932003" y="497350"/>
                  <a:pt x="5943600" y="506627"/>
                </a:cubicBezTo>
                <a:cubicBezTo>
                  <a:pt x="5953771" y="514764"/>
                  <a:pt x="5968313" y="514864"/>
                  <a:pt x="5980670" y="518983"/>
                </a:cubicBezTo>
                <a:cubicBezTo>
                  <a:pt x="5997146" y="531340"/>
                  <a:pt x="6013338" y="544083"/>
                  <a:pt x="6030097" y="556054"/>
                </a:cubicBezTo>
                <a:cubicBezTo>
                  <a:pt x="6077371" y="589821"/>
                  <a:pt x="6101091" y="594583"/>
                  <a:pt x="6141308" y="654908"/>
                </a:cubicBezTo>
                <a:lnTo>
                  <a:pt x="6215448" y="766119"/>
                </a:lnTo>
                <a:cubicBezTo>
                  <a:pt x="6243390" y="808033"/>
                  <a:pt x="6229662" y="792689"/>
                  <a:pt x="6252519" y="815546"/>
                </a:cubicBezTo>
              </a:path>
            </a:pathLst>
          </a:cu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F86789-CDCE-9419-749C-A1E37E8CD71D}"/>
              </a:ext>
            </a:extLst>
          </p:cNvPr>
          <p:cNvSpPr/>
          <p:nvPr/>
        </p:nvSpPr>
        <p:spPr>
          <a:xfrm>
            <a:off x="2353299" y="4786312"/>
            <a:ext cx="2511357" cy="287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818BE2-F62B-7044-828B-2890F10AF5AD}"/>
              </a:ext>
            </a:extLst>
          </p:cNvPr>
          <p:cNvSpPr/>
          <p:nvPr/>
        </p:nvSpPr>
        <p:spPr>
          <a:xfrm>
            <a:off x="6562642" y="4786311"/>
            <a:ext cx="2511357" cy="287753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63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and Link Layer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99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28A-75A2-8686-48E2-D8DB43CB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6E83-5ABF-B173-2DFC-BE0736524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647306"/>
            <a:ext cx="3626966" cy="3177606"/>
          </a:xfrm>
        </p:spPr>
        <p:txBody>
          <a:bodyPr/>
          <a:lstStyle/>
          <a:p>
            <a:r>
              <a:rPr lang="en-US" sz="1800" dirty="0"/>
              <a:t>Internet routing at the network layer uses IP addresses.</a:t>
            </a:r>
          </a:p>
          <a:p>
            <a:pPr lvl="1"/>
            <a:r>
              <a:rPr lang="en-US" sz="1600" dirty="0"/>
              <a:t>Source knows IP address of Destination.</a:t>
            </a:r>
          </a:p>
          <a:p>
            <a:r>
              <a:rPr lang="en-US" sz="1800" dirty="0"/>
              <a:t>Transmission at the data link layer use MAC addresses to make each hop.</a:t>
            </a:r>
          </a:p>
          <a:p>
            <a:pPr lvl="1"/>
            <a:r>
              <a:rPr lang="en-US" sz="1600" dirty="0"/>
              <a:t>Nodes know MAC address of neighbors.</a:t>
            </a:r>
          </a:p>
          <a:p>
            <a:pPr lvl="1"/>
            <a:r>
              <a:rPr lang="en-US" sz="1600" b="1" i="1" dirty="0"/>
              <a:t>Address Resolution Protocol </a:t>
            </a:r>
            <a:r>
              <a:rPr lang="en-US" sz="1600" dirty="0"/>
              <a:t>(ARP)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78F2-F599-77DE-C764-FF63EAE6CD1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02D41F4-A6F2-3780-3174-E934AFFE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60800" y="-34954"/>
            <a:ext cx="5283200" cy="4859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16E21E-33E0-3A50-A68B-7F54451854D6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/videos/4/1/4.1_video_slides.pptx</a:t>
            </a:r>
          </a:p>
        </p:txBody>
      </p:sp>
    </p:spTree>
    <p:extLst>
      <p:ext uri="{BB962C8B-B14F-4D97-AF65-F5344CB8AC3E}">
        <p14:creationId xmlns:p14="http://schemas.microsoft.com/office/powerpoint/2010/main" val="224042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34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701639" y="991738"/>
            <a:ext cx="8123820" cy="8970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3344" indent="-83344" defTabSz="685800" fontAlgn="auto">
              <a:spcBef>
                <a:spcPts val="750"/>
              </a:spcBef>
              <a:spcAft>
                <a:spcPts val="0"/>
              </a:spcAft>
              <a:buNone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walkthrough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: sending a  datagram from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A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 to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B</a:t>
            </a:r>
            <a:r>
              <a:rPr lang="en-US" sz="2100" dirty="0">
                <a:solidFill>
                  <a:srgbClr val="CC0000"/>
                </a:solidFill>
                <a:latin typeface="Calibri" panose="020F0502020204030204"/>
              </a:rPr>
              <a:t> via </a:t>
            </a:r>
            <a:r>
              <a:rPr lang="en-US" sz="2100" i="1" dirty="0">
                <a:solidFill>
                  <a:srgbClr val="CC0000"/>
                </a:solidFill>
                <a:latin typeface="Calibri" panose="020F0502020204030204"/>
              </a:rPr>
              <a:t>R</a:t>
            </a:r>
          </a:p>
          <a:p>
            <a:pPr marL="342900" lvl="1" indent="-169069" defTabSz="685800" fontAlgn="auto">
              <a:spcBef>
                <a:spcPts val="375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349652" y="3645380"/>
            <a:ext cx="6378938" cy="1345435"/>
            <a:chOff x="1799535" y="4860508"/>
            <a:chExt cx="8505250" cy="1793913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8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0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7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7000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692271" y="1634442"/>
            <a:ext cx="7647229" cy="1187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169069" defTabSz="685800" fontAlgn="auto">
              <a:spcBef>
                <a:spcPts val="375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assume that:</a:t>
            </a: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B’s IP address</a:t>
            </a: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IP address of first hop router, R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marL="766763" lvl="2" indent="-257175" defTabSz="685800" fontAlgn="auto"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 knows R’s MAC address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327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35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349652" y="3236325"/>
            <a:ext cx="6378938" cy="1754491"/>
            <a:chOff x="1799535" y="4315099"/>
            <a:chExt cx="8505250" cy="23393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6" y="4606786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R</a:t>
              </a:r>
              <a:endParaRPr lang="en-US" sz="1500" dirty="0">
                <a:solidFill>
                  <a:srgbClr val="0000A8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9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5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2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45354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0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462" y="2553113"/>
            <a:ext cx="235744" cy="59412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345454" y="2263014"/>
            <a:ext cx="732234" cy="1095375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692"/>
              <a:ext cx="348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2275178" y="2220929"/>
            <a:ext cx="1569244" cy="570309"/>
            <a:chOff x="1197" y="1665"/>
            <a:chExt cx="1318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2375190" y="2416191"/>
            <a:ext cx="109538" cy="28932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332" y="962284"/>
            <a:ext cx="8077459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857" y="1254461"/>
            <a:ext cx="7650490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A creates link-layer frame containing A-to-B IP datagram</a:t>
            </a:r>
          </a:p>
          <a:p>
            <a:pPr marL="431006" lvl="1" indent="-173831" defTabSz="685800">
              <a:lnSpc>
                <a:spcPct val="85000"/>
              </a:lnSpc>
              <a:spcBef>
                <a:spcPts val="3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C00000"/>
                </a:solidFill>
                <a:latin typeface="Calibri" panose="020F0502020204030204"/>
                <a:ea typeface="ＭＳ Ｐゴシック" charset="0"/>
                <a:cs typeface="+mn-cs"/>
              </a:rPr>
              <a:t> R's </a:t>
            </a: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MAC address is frame’s destination</a:t>
            </a:r>
            <a:endParaRPr lang="en-US" sz="2400" dirty="0"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1963234" y="1922081"/>
            <a:ext cx="1877615" cy="1139429"/>
            <a:chOff x="931" y="1414"/>
            <a:chExt cx="1577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74-29-9C-E8-FF-55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MAC dest: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46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36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349652" y="3236325"/>
            <a:ext cx="6378938" cy="1754491"/>
            <a:chOff x="1799535" y="4315099"/>
            <a:chExt cx="8505250" cy="23393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6" y="4606786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R</a:t>
              </a:r>
              <a:endParaRPr lang="en-US" sz="1500" dirty="0">
                <a:solidFill>
                  <a:srgbClr val="0000A8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6" y="5749509"/>
              <a:ext cx="166113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7" y="6027749"/>
              <a:ext cx="1644651" cy="512764"/>
              <a:chOff x="1934" y="2405"/>
              <a:chExt cx="1036" cy="323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103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70816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5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2"/>
              <a:ext cx="1609843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453544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4" y="5148735"/>
              <a:ext cx="1689101" cy="525463"/>
              <a:chOff x="4351" y="2786"/>
              <a:chExt cx="1064" cy="331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935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i="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83740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0" y="6315866"/>
              <a:ext cx="1629079" cy="33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0"/>
              <a:ext cx="440720" cy="553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srgbClr val="0000A8"/>
                  </a:solidFill>
                  <a:latin typeface="Calibri" panose="020F0502020204030204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Comic Sans MS" pitchFamily="66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350" dirty="0">
                      <a:solidFill>
                        <a:prstClr val="white"/>
                      </a:solidFill>
                      <a:latin typeface="Calibri" panose="020F0502020204030204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345454" y="2263014"/>
            <a:ext cx="732234" cy="1095375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" y="1692"/>
              <a:ext cx="348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Calibri" panose="020F0502020204030204"/>
                  <a:cs typeface="+mn-cs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212" y="962286"/>
            <a:ext cx="5829300" cy="35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3996877" y="413440"/>
            <a:ext cx="627460" cy="3398228"/>
            <a:chOff x="2838" y="2198"/>
            <a:chExt cx="527" cy="3398228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788445"/>
              <a:ext cx="527" cy="611981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234804"/>
              <a:ext cx="493" cy="56792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839516"/>
              <a:ext cx="38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42768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55" y="1308498"/>
            <a:ext cx="5829300" cy="35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latin typeface="Calibri" panose="020F0502020204030204"/>
                <a:ea typeface="ＭＳ Ｐゴシック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1963237" y="1922080"/>
            <a:ext cx="1881188" cy="1139429"/>
            <a:chOff x="931" y="1414"/>
            <a:chExt cx="1580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74-29-9C-E8-FF-55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3139154" y="2644647"/>
            <a:ext cx="822722" cy="183356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3104626" y="2021949"/>
            <a:ext cx="1569245" cy="734616"/>
            <a:chOff x="4493" y="1480"/>
            <a:chExt cx="1318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31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 src: 111.111.111.111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6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37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714" y="2537533"/>
            <a:ext cx="235744" cy="59412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4926910" y="2592302"/>
            <a:ext cx="822722" cy="183356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429" y="2205348"/>
            <a:ext cx="15696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>
              <a:defRPr/>
            </a:pPr>
            <a:r>
              <a:rPr lang="en-US" sz="900" i="0" kern="0" dirty="0">
                <a:solidFill>
                  <a:srgbClr val="000000"/>
                </a:solidFill>
                <a:latin typeface="Arial" charset="0"/>
                <a:cs typeface="+mn-cs"/>
              </a:rPr>
              <a:t>IP src: 111.111.111.111</a:t>
            </a:r>
          </a:p>
          <a:p>
            <a:pPr defTabSz="685800">
              <a:defRPr/>
            </a:pPr>
            <a:r>
              <a:rPr lang="en-US" sz="900" i="0" kern="0" dirty="0">
                <a:solidFill>
                  <a:srgbClr val="000000"/>
                </a:solidFill>
                <a:latin typeface="Arial" charset="0"/>
                <a:cs typeface="+mn-cs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4979297" y="2393467"/>
            <a:ext cx="109538" cy="289322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4567341" y="1899358"/>
            <a:ext cx="1864520" cy="1139428"/>
            <a:chOff x="931" y="1414"/>
            <a:chExt cx="1566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66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MAC src: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 defTabSz="685800">
                <a:defRPr/>
              </a:pPr>
              <a:r>
                <a:rPr lang="en-US" sz="9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  MAC dest: </a:t>
              </a:r>
              <a:r>
                <a: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 defTabSz="685800">
                <a:defRPr/>
              </a:pPr>
              <a:endParaRPr lang="en-US" sz="900" i="0" kern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1" y="962284"/>
            <a:ext cx="7928375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458772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creates link-layer frame containing A-to-B IP datagram. Frame destination address: B's MAC address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67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7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38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7020029" y="2037470"/>
            <a:ext cx="696516" cy="1465659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" y="1380"/>
              <a:ext cx="377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67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4567338" y="1897805"/>
            <a:ext cx="1888332" cy="1139428"/>
            <a:chOff x="3018" y="1445"/>
            <a:chExt cx="1586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318" cy="475"/>
              <a:chOff x="1197" y="1669"/>
              <a:chExt cx="1318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31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 src: 111.111.111.111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66" cy="957"/>
              <a:chOff x="931" y="1414"/>
              <a:chExt cx="1566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66" cy="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MAC src: </a:t>
                </a:r>
                <a:r>
                  <a:rPr lang="en-US" sz="900" i="0" kern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1A-23-F9-CD-06-9B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MAC dest: </a:t>
                </a:r>
                <a:r>
                  <a:rPr lang="en-US" sz="900" i="0" kern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49-BD-D2-C7-56-2A</a:t>
                </a:r>
              </a:p>
              <a:p>
                <a:pPr defTabSz="685800">
                  <a:defRPr/>
                </a:pPr>
                <a:endParaRPr lang="en-US" sz="900" i="0" kern="0" dirty="0">
                  <a:solidFill>
                    <a:srgbClr val="FF0000"/>
                  </a:solidFill>
                  <a:latin typeface="Arial" charset="0"/>
                  <a:cs typeface="+mn-cs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defTabSz="685800">
                  <a:defRPr/>
                </a:pPr>
                <a:endParaRPr lang="en-US" sz="1350" kern="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20" y="2023830"/>
            <a:ext cx="2780319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transmits link-layer frame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1" y="962284"/>
            <a:ext cx="7928375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458772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 creates link-layer frame containing A-to-B IP datagram. Frame destination address: B's MAC address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7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262069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Routing to another subnet: addressing</a:t>
            </a:r>
            <a:endParaRPr lang="en-US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</p:spPr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t>39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3220277" y="4005468"/>
            <a:ext cx="24251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409" y="3455089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R</a:t>
            </a:r>
            <a:endParaRPr lang="en-US" sz="1500" dirty="0">
              <a:solidFill>
                <a:srgbClr val="0000A8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709" y="4312131"/>
            <a:ext cx="124585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6437" y="418235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2994169" y="4520807"/>
            <a:ext cx="1233487" cy="384573"/>
            <a:chOff x="1934" y="2405"/>
            <a:chExt cx="1036" cy="323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103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537" y="4630948"/>
            <a:ext cx="128112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556" y="4489263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079" y="3755255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651" y="3897205"/>
            <a:ext cx="120738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2728187" y="3606091"/>
            <a:ext cx="629841" cy="802481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77" y="3590612"/>
            <a:ext cx="328613" cy="1726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201" y="4299034"/>
            <a:ext cx="212277" cy="408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712" y="4382107"/>
            <a:ext cx="0" cy="1226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6484" y="3645381"/>
            <a:ext cx="0" cy="1860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64030" y="4070435"/>
            <a:ext cx="0" cy="4653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5809" y="4063291"/>
            <a:ext cx="3572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352" y="3236324"/>
            <a:ext cx="34015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6461761" y="3861548"/>
            <a:ext cx="1266826" cy="394097"/>
            <a:chOff x="4351" y="2786"/>
            <a:chExt cx="1064" cy="331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93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6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i="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949" y="3590612"/>
            <a:ext cx="3381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54" y="4602749"/>
            <a:ext cx="1112805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44" y="4736900"/>
            <a:ext cx="1221809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7504" y="4263316"/>
            <a:ext cx="200329" cy="1506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5607118" y="3608472"/>
            <a:ext cx="573881" cy="810816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487" y="3363256"/>
            <a:ext cx="33054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3751402" y="3778691"/>
            <a:ext cx="982973" cy="375863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Comic Sans MS" pitchFamily="66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70767" y="3500112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1739016" y="3250094"/>
            <a:ext cx="702053" cy="571071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53875" y="4265892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011070" y="4117921"/>
            <a:ext cx="479621" cy="388191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44932" y="3489796"/>
            <a:ext cx="89927" cy="191690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72612" y="4338603"/>
            <a:ext cx="63196" cy="146063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>
              <a:defRPr/>
            </a:pPr>
            <a:endParaRPr lang="en-US" sz="1350" kern="0" dirty="0">
              <a:latin typeface="Comic Sans MS" pitchFamily="66" charset="0"/>
              <a:ea typeface="ＭＳ Ｐゴシック" charset="0"/>
              <a:cs typeface="+mn-cs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6257711" y="4213928"/>
            <a:ext cx="533400" cy="450771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6501969" y="3656134"/>
            <a:ext cx="0" cy="33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6335267" y="4457855"/>
            <a:ext cx="0" cy="181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7020029" y="2037470"/>
            <a:ext cx="696516" cy="1465659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" y="1380"/>
              <a:ext cx="377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6368455" y="3293494"/>
            <a:ext cx="757238" cy="641271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3996876" y="2250758"/>
            <a:ext cx="627460" cy="1560910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80" cy="8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endParaRPr lang="en-US" sz="1200" i="0" kern="0" dirty="0">
                <a:solidFill>
                  <a:srgbClr val="000000"/>
                </a:solidFill>
                <a:latin typeface="Arial" charset="0"/>
                <a:cs typeface="+mn-cs"/>
              </a:endParaRP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IP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 defTabSz="685800">
                <a:defRPr/>
              </a:pPr>
              <a:r>
                <a:rPr lang="en-US" sz="1200" i="0" kern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392" y="962284"/>
            <a:ext cx="5829300" cy="41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38" y="1319626"/>
            <a:ext cx="8107691" cy="541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defTabSz="685800" eaLnBrk="1" fontAlgn="auto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 passes datagram up protocol stack to IP</a:t>
            </a:r>
            <a:endParaRPr lang="en-US" sz="24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6137578" y="1994867"/>
            <a:ext cx="1569245" cy="812006"/>
            <a:chOff x="1048710" y="2964622"/>
            <a:chExt cx="2092326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92326" cy="754062"/>
              <a:chOff x="1197" y="1669"/>
              <a:chExt cx="1318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defTabSz="685800">
                    <a:defRPr/>
                  </a:pPr>
                  <a:endParaRPr lang="en-US" sz="1350" kern="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318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 src: 111.111.111.111</a:t>
                </a:r>
              </a:p>
              <a:p>
                <a:pPr defTabSz="685800">
                  <a:defRPr/>
                </a:pPr>
                <a:r>
                  <a:rPr lang="en-US" sz="900" i="0" kern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>
                <a:defRPr/>
              </a:pPr>
              <a:endParaRPr lang="en-US" sz="1350" kern="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7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AE55A8-DBFB-7115-562F-EEAA00A4C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Network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8BF6-B37B-1B45-91BA-BC273E3C053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86313"/>
            <a:ext cx="547688" cy="357187"/>
          </a:xfrm>
        </p:spPr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133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51" y="1777011"/>
            <a:ext cx="4944300" cy="645300"/>
          </a:xfrm>
        </p:spPr>
        <p:txBody>
          <a:bodyPr/>
          <a:lstStyle/>
          <a:p>
            <a:r>
              <a:rPr lang="en-US" sz="2800" dirty="0"/>
              <a:t>The Network </a:t>
            </a:r>
            <a:br>
              <a:rPr lang="en-US" sz="2800" dirty="0"/>
            </a:br>
            <a:r>
              <a:rPr lang="en-US" sz="2800" dirty="0"/>
              <a:t>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75F8D-6E23-AC2E-C08B-13ADB79E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708" y="2623700"/>
            <a:ext cx="3630829" cy="2544900"/>
          </a:xfrm>
        </p:spPr>
        <p:txBody>
          <a:bodyPr/>
          <a:lstStyle/>
          <a:p>
            <a:r>
              <a:rPr lang="en-US" sz="2000" dirty="0"/>
              <a:t>The network layer provides the service of </a:t>
            </a:r>
            <a:r>
              <a:rPr lang="en-US" sz="2000" b="1" i="1" dirty="0"/>
              <a:t>routing messages</a:t>
            </a:r>
            <a:r>
              <a:rPr lang="en-US" sz="2000" dirty="0"/>
              <a:t> from one end system (source) to another (destination).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4C492-7002-53F2-B052-CBAB7A1D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60800" y="-72025"/>
            <a:ext cx="5283200" cy="485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B01A1-72FD-49FA-B30F-1ABF9CC614F6}"/>
              </a:ext>
            </a:extLst>
          </p:cNvPr>
          <p:cNvSpPr txBox="1"/>
          <p:nvPr/>
        </p:nvSpPr>
        <p:spPr>
          <a:xfrm>
            <a:off x="3828537" y="4919910"/>
            <a:ext cx="5381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adapted from: http://</a:t>
            </a:r>
            <a:r>
              <a:rPr lang="en-US" sz="1000" dirty="0" err="1"/>
              <a:t>gaia.cs.umass.edu</a:t>
            </a:r>
            <a:r>
              <a:rPr lang="en-US" sz="1000" dirty="0"/>
              <a:t>/</a:t>
            </a:r>
            <a:r>
              <a:rPr lang="en-US" sz="1000" dirty="0" err="1"/>
              <a:t>kurose_ross</a:t>
            </a:r>
            <a:r>
              <a:rPr lang="en-US" sz="1000" dirty="0"/>
              <a:t>/videos/4/1/4.1_video_slides.pptx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4B530-9D90-3E24-88B5-131422B0F641}"/>
              </a:ext>
            </a:extLst>
          </p:cNvPr>
          <p:cNvSpPr txBox="1"/>
          <p:nvPr/>
        </p:nvSpPr>
        <p:spPr>
          <a:xfrm>
            <a:off x="4040722" y="198719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C42F6A-4F8C-4FEA-F03E-873A08902854}"/>
              </a:ext>
            </a:extLst>
          </p:cNvPr>
          <p:cNvSpPr txBox="1"/>
          <p:nvPr/>
        </p:nvSpPr>
        <p:spPr>
          <a:xfrm>
            <a:off x="7686057" y="462538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9052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3F06A8-4FE9-E197-B0F4-8CD8C679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C59A71-711F-AA4A-9C7F-45E60B02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995" y="1335960"/>
            <a:ext cx="4944300" cy="3628946"/>
          </a:xfrm>
        </p:spPr>
        <p:txBody>
          <a:bodyPr/>
          <a:lstStyle/>
          <a:p>
            <a:r>
              <a:rPr lang="en-US" sz="2000" b="1" i="1" dirty="0"/>
              <a:t>Routing</a:t>
            </a:r>
            <a:r>
              <a:rPr lang="en-US" sz="2000" dirty="0"/>
              <a:t> is the process of finding a path for network packets from their source to their destination via a sequence of routers.</a:t>
            </a:r>
          </a:p>
          <a:p>
            <a:pPr lvl="1"/>
            <a:r>
              <a:rPr lang="en-US" sz="1800" b="1" i="1" dirty="0"/>
              <a:t>Centralized Routing</a:t>
            </a:r>
            <a:r>
              <a:rPr lang="en-US" sz="1800" dirty="0"/>
              <a:t>: </a:t>
            </a:r>
          </a:p>
          <a:p>
            <a:pPr lvl="2"/>
            <a:r>
              <a:rPr lang="en-US" sz="1800" dirty="0"/>
              <a:t>The first router plans the entire route from source to destination.</a:t>
            </a:r>
          </a:p>
          <a:p>
            <a:pPr lvl="1"/>
            <a:r>
              <a:rPr lang="en-US" sz="1800" b="1" i="1" dirty="0"/>
              <a:t>Decentralized Routing: </a:t>
            </a:r>
          </a:p>
          <a:p>
            <a:pPr lvl="2"/>
            <a:r>
              <a:rPr lang="en-US" sz="1800" dirty="0"/>
              <a:t>Each router just determines the next hop such that the packet gets closer to its destination.</a:t>
            </a:r>
          </a:p>
          <a:p>
            <a:pPr lvl="2"/>
            <a:r>
              <a:rPr lang="en-US" sz="1800" b="1" i="1" dirty="0"/>
              <a:t>Internet Protocol (IP)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F765-F2F9-9E94-5D90-FF006E7D4D9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D7DE-BE8A-4E49-CB2D-629B7D042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57" y="104278"/>
            <a:ext cx="2784658" cy="2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063AA1-47F2-C74E-E50E-57C22ED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945" y="-48160"/>
            <a:ext cx="4944300" cy="645300"/>
          </a:xfrm>
        </p:spPr>
        <p:txBody>
          <a:bodyPr/>
          <a:lstStyle/>
          <a:p>
            <a:r>
              <a:rPr lang="en-US" sz="2800" dirty="0"/>
              <a:t>Decentralized Routing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90E10-391E-211E-8906-9D81C633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55" y="1975740"/>
            <a:ext cx="450222" cy="330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2BD13-4E03-0076-1D6B-71192D07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10" y="890928"/>
            <a:ext cx="7620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6CF3C-7BF8-DB2D-8296-76AFCC2E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65" y="1975741"/>
            <a:ext cx="450222" cy="330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81C42-89F5-1DAB-13D5-9F582103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365" y="3358352"/>
            <a:ext cx="450222" cy="330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A98D2-B036-C98E-8CE1-7C466FD5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597" y="3358351"/>
            <a:ext cx="450222" cy="330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68D31-08F3-0F5C-A65E-B3A6382BC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37" y="958010"/>
            <a:ext cx="762000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6B6086-10D2-6203-FA51-BBBF30E8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65" y="740095"/>
            <a:ext cx="762000" cy="76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9AF8E-829B-C083-BF06-129B57E73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626" y="3901026"/>
            <a:ext cx="7620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C926B-761C-3653-CC18-0C2A71F57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634" y="1651788"/>
            <a:ext cx="7620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EF0ED2-C7C4-049B-4985-4307F049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488" y="1848939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4E033-1559-0936-C228-AB4B82B1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46" y="4058175"/>
            <a:ext cx="762000" cy="76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80B706-EC76-257D-2ED8-ECC8B6434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88" y="2926587"/>
            <a:ext cx="762000" cy="762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65BFF7-C324-2880-F927-A18468E69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75" y="4027644"/>
            <a:ext cx="762000" cy="762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D50CCF-C4C6-B8BD-1D03-DBA093FE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18" y="3999782"/>
            <a:ext cx="762000" cy="762000"/>
          </a:xfrm>
          <a:prstGeom prst="rect">
            <a:avLst/>
          </a:prstGeom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EA8E0814-E6EF-1D88-951B-5759DE6B35EB}"/>
              </a:ext>
            </a:extLst>
          </p:cNvPr>
          <p:cNvSpPr/>
          <p:nvPr/>
        </p:nvSpPr>
        <p:spPr>
          <a:xfrm>
            <a:off x="4421570" y="1925284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18F5AAA8-3C30-1226-ECB0-33489F90EF39}"/>
              </a:ext>
            </a:extLst>
          </p:cNvPr>
          <p:cNvSpPr/>
          <p:nvPr/>
        </p:nvSpPr>
        <p:spPr>
          <a:xfrm>
            <a:off x="5466475" y="2588066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9DB74B48-A9EA-7D2B-584B-595E622BD8BE}"/>
              </a:ext>
            </a:extLst>
          </p:cNvPr>
          <p:cNvSpPr/>
          <p:nvPr/>
        </p:nvSpPr>
        <p:spPr>
          <a:xfrm>
            <a:off x="4419591" y="3328079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D43D3942-01A7-CBA6-02C0-9EDC8AECE244}"/>
              </a:ext>
            </a:extLst>
          </p:cNvPr>
          <p:cNvSpPr/>
          <p:nvPr/>
        </p:nvSpPr>
        <p:spPr>
          <a:xfrm>
            <a:off x="6550373" y="1880528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7D9810D-AA1F-A433-9F2C-0555590273A9}"/>
              </a:ext>
            </a:extLst>
          </p:cNvPr>
          <p:cNvSpPr/>
          <p:nvPr/>
        </p:nvSpPr>
        <p:spPr>
          <a:xfrm>
            <a:off x="3366796" y="2585278"/>
            <a:ext cx="762001" cy="488504"/>
          </a:xfrm>
          <a:prstGeom prst="cloud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AD800C6-8AB7-EB21-B4C0-0F90BE622225}"/>
              </a:ext>
            </a:extLst>
          </p:cNvPr>
          <p:cNvSpPr/>
          <p:nvPr/>
        </p:nvSpPr>
        <p:spPr>
          <a:xfrm>
            <a:off x="2240053" y="1874131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ABF840-491C-A825-EF24-93B22327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84" y="876233"/>
            <a:ext cx="762000" cy="7620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A1D81299-7914-A0BA-EC7B-587EEEB442B3}"/>
              </a:ext>
            </a:extLst>
          </p:cNvPr>
          <p:cNvSpPr/>
          <p:nvPr/>
        </p:nvSpPr>
        <p:spPr>
          <a:xfrm>
            <a:off x="2204166" y="3288635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6DD41D16-3023-6E37-3370-8727D3B5619F}"/>
              </a:ext>
            </a:extLst>
          </p:cNvPr>
          <p:cNvSpPr/>
          <p:nvPr/>
        </p:nvSpPr>
        <p:spPr>
          <a:xfrm>
            <a:off x="6601032" y="3296647"/>
            <a:ext cx="762001" cy="488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E5A10D-FA73-BCA2-C00B-E1313A91356E}"/>
              </a:ext>
            </a:extLst>
          </p:cNvPr>
          <p:cNvCxnSpPr>
            <a:cxnSpLocks/>
          </p:cNvCxnSpPr>
          <p:nvPr/>
        </p:nvCxnSpPr>
        <p:spPr>
          <a:xfrm>
            <a:off x="1904017" y="1410994"/>
            <a:ext cx="552151" cy="5401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D96F33-6FEA-19A7-A05A-5ACB205C68B2}"/>
              </a:ext>
            </a:extLst>
          </p:cNvPr>
          <p:cNvCxnSpPr>
            <a:cxnSpLocks/>
          </p:cNvCxnSpPr>
          <p:nvPr/>
        </p:nvCxnSpPr>
        <p:spPr>
          <a:xfrm>
            <a:off x="1773488" y="2101010"/>
            <a:ext cx="683009" cy="1245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0DC466-53DC-CE6D-561B-5A6256F410BC}"/>
              </a:ext>
            </a:extLst>
          </p:cNvPr>
          <p:cNvCxnSpPr>
            <a:cxnSpLocks/>
          </p:cNvCxnSpPr>
          <p:nvPr/>
        </p:nvCxnSpPr>
        <p:spPr>
          <a:xfrm flipH="1">
            <a:off x="2811099" y="1345012"/>
            <a:ext cx="243669" cy="6061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4B3428-E2DA-B662-2CDB-6E2F014B4FC3}"/>
              </a:ext>
            </a:extLst>
          </p:cNvPr>
          <p:cNvCxnSpPr>
            <a:cxnSpLocks/>
            <a:stCxn id="27" idx="0"/>
            <a:endCxn id="3" idx="1"/>
          </p:cNvCxnSpPr>
          <p:nvPr/>
        </p:nvCxnSpPr>
        <p:spPr>
          <a:xfrm>
            <a:off x="3001419" y="2118383"/>
            <a:ext cx="531136" cy="2262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8982CD-6411-C977-AD31-065ECA2CD58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82777" y="2141012"/>
            <a:ext cx="585496" cy="865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7D07B0-EC2F-9E2F-453D-D9EB6C83BE2F}"/>
              </a:ext>
            </a:extLst>
          </p:cNvPr>
          <p:cNvCxnSpPr>
            <a:cxnSpLocks/>
          </p:cNvCxnSpPr>
          <p:nvPr/>
        </p:nvCxnSpPr>
        <p:spPr>
          <a:xfrm flipH="1">
            <a:off x="5006095" y="2118155"/>
            <a:ext cx="70337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49614B-1E1F-4F98-0499-3C7414B9654A}"/>
              </a:ext>
            </a:extLst>
          </p:cNvPr>
          <p:cNvCxnSpPr>
            <a:cxnSpLocks/>
            <a:stCxn id="151" idx="0"/>
            <a:endCxn id="3" idx="2"/>
          </p:cNvCxnSpPr>
          <p:nvPr/>
        </p:nvCxnSpPr>
        <p:spPr>
          <a:xfrm flipV="1">
            <a:off x="3756094" y="2306283"/>
            <a:ext cx="1572" cy="3069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BAB84A9-AFC4-F83F-15BC-8DC56282661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753708" y="2969977"/>
            <a:ext cx="0" cy="3883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1E7835B-41C9-C8F0-DC11-A0A5D827AF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78819" y="3523623"/>
            <a:ext cx="665882" cy="119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F2DEF7-A39F-6A00-80DC-9F645F6CB5C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81557" y="3519371"/>
            <a:ext cx="540808" cy="42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2CDD2-9E88-5824-A50C-A15C8437AF7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847476" y="2946919"/>
            <a:ext cx="0" cy="41143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C1F87-8DCF-C142-74EB-5FB0A7B7722C}"/>
              </a:ext>
            </a:extLst>
          </p:cNvPr>
          <p:cNvCxnSpPr>
            <a:cxnSpLocks/>
            <a:stCxn id="23" idx="3"/>
            <a:endCxn id="9" idx="2"/>
          </p:cNvCxnSpPr>
          <p:nvPr/>
        </p:nvCxnSpPr>
        <p:spPr>
          <a:xfrm flipV="1">
            <a:off x="5847476" y="2306284"/>
            <a:ext cx="0" cy="3097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37566E1-335F-720C-4002-36C9C59D5813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6072587" y="3523624"/>
            <a:ext cx="685816" cy="5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3F139BA-5D2D-29C7-C56A-2FC684FDE00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72587" y="2141013"/>
            <a:ext cx="685816" cy="1731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9A23537-6EB9-8791-14B3-E69976624627}"/>
              </a:ext>
            </a:extLst>
          </p:cNvPr>
          <p:cNvCxnSpPr>
            <a:cxnSpLocks/>
          </p:cNvCxnSpPr>
          <p:nvPr/>
        </p:nvCxnSpPr>
        <p:spPr>
          <a:xfrm>
            <a:off x="6431768" y="1322290"/>
            <a:ext cx="337865" cy="6375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A80557E-F0BC-2231-C0EE-ECC7D5CC0192}"/>
              </a:ext>
            </a:extLst>
          </p:cNvPr>
          <p:cNvCxnSpPr>
            <a:cxnSpLocks/>
          </p:cNvCxnSpPr>
          <p:nvPr/>
        </p:nvCxnSpPr>
        <p:spPr>
          <a:xfrm flipH="1">
            <a:off x="7117207" y="1211570"/>
            <a:ext cx="455988" cy="7229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B43E39-7D58-E949-9456-232FEFD54812}"/>
              </a:ext>
            </a:extLst>
          </p:cNvPr>
          <p:cNvCxnSpPr>
            <a:cxnSpLocks/>
          </p:cNvCxnSpPr>
          <p:nvPr/>
        </p:nvCxnSpPr>
        <p:spPr>
          <a:xfrm flipH="1">
            <a:off x="7117207" y="1951175"/>
            <a:ext cx="735007" cy="20714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53DCAB-7B3F-3481-C6D5-FA26AA63B2B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805049" y="3523623"/>
            <a:ext cx="7235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B16919A-A4B9-D8D8-3907-33FB8C747B6A}"/>
              </a:ext>
            </a:extLst>
          </p:cNvPr>
          <p:cNvCxnSpPr>
            <a:cxnSpLocks/>
          </p:cNvCxnSpPr>
          <p:nvPr/>
        </p:nvCxnSpPr>
        <p:spPr>
          <a:xfrm flipH="1" flipV="1">
            <a:off x="2612278" y="3655844"/>
            <a:ext cx="331311" cy="5967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DA168C8-99BD-82FE-551C-59B29E24B76A}"/>
              </a:ext>
            </a:extLst>
          </p:cNvPr>
          <p:cNvCxnSpPr>
            <a:cxnSpLocks/>
          </p:cNvCxnSpPr>
          <p:nvPr/>
        </p:nvCxnSpPr>
        <p:spPr>
          <a:xfrm flipH="1">
            <a:off x="1492423" y="3584230"/>
            <a:ext cx="947050" cy="68534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99BB27-8D6C-44B4-7D45-85651AA5C254}"/>
              </a:ext>
            </a:extLst>
          </p:cNvPr>
          <p:cNvCxnSpPr>
            <a:cxnSpLocks/>
          </p:cNvCxnSpPr>
          <p:nvPr/>
        </p:nvCxnSpPr>
        <p:spPr>
          <a:xfrm flipH="1" flipV="1">
            <a:off x="1229320" y="3198877"/>
            <a:ext cx="1138873" cy="2344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E5CC78D-027F-08F5-FEAE-3C760199314B}"/>
              </a:ext>
            </a:extLst>
          </p:cNvPr>
          <p:cNvCxnSpPr>
            <a:cxnSpLocks/>
          </p:cNvCxnSpPr>
          <p:nvPr/>
        </p:nvCxnSpPr>
        <p:spPr>
          <a:xfrm flipV="1">
            <a:off x="6250626" y="3671584"/>
            <a:ext cx="567969" cy="693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907FDE9-6AC9-F815-46E2-79C64E10D42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7167339" y="3536740"/>
            <a:ext cx="151830" cy="59603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771188-9AA5-A03D-FEF3-687BEF37D63D}"/>
              </a:ext>
            </a:extLst>
          </p:cNvPr>
          <p:cNvSpPr txBox="1"/>
          <p:nvPr/>
        </p:nvSpPr>
        <p:spPr>
          <a:xfrm>
            <a:off x="2835118" y="72463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10685-2972-4778-E70D-DAD8E569E55E}"/>
              </a:ext>
            </a:extLst>
          </p:cNvPr>
          <p:cNvSpPr txBox="1"/>
          <p:nvPr/>
        </p:nvSpPr>
        <p:spPr>
          <a:xfrm>
            <a:off x="1730652" y="79920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B933B-388B-20ED-27B8-C7383A7726DC}"/>
              </a:ext>
            </a:extLst>
          </p:cNvPr>
          <p:cNvSpPr txBox="1"/>
          <p:nvPr/>
        </p:nvSpPr>
        <p:spPr>
          <a:xfrm>
            <a:off x="1498189" y="1676452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EDF91-9E08-38DE-42EC-F42A10380C4F}"/>
              </a:ext>
            </a:extLst>
          </p:cNvPr>
          <p:cNvSpPr txBox="1"/>
          <p:nvPr/>
        </p:nvSpPr>
        <p:spPr>
          <a:xfrm>
            <a:off x="3168950" y="186776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0659B2-576B-026D-7DC0-25C104717784}"/>
              </a:ext>
            </a:extLst>
          </p:cNvPr>
          <p:cNvSpPr txBox="1"/>
          <p:nvPr/>
        </p:nvSpPr>
        <p:spPr>
          <a:xfrm>
            <a:off x="7355573" y="5612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96F021-C943-1A1E-8170-FF07A0461577}"/>
              </a:ext>
            </a:extLst>
          </p:cNvPr>
          <p:cNvSpPr txBox="1"/>
          <p:nvPr/>
        </p:nvSpPr>
        <p:spPr>
          <a:xfrm>
            <a:off x="2440485" y="18727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C5E728-5C29-7337-9823-B10943F533B8}"/>
              </a:ext>
            </a:extLst>
          </p:cNvPr>
          <p:cNvSpPr txBox="1"/>
          <p:nvPr/>
        </p:nvSpPr>
        <p:spPr>
          <a:xfrm>
            <a:off x="6758403" y="193454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7478A3-211B-370A-A208-94AD283105F4}"/>
              </a:ext>
            </a:extLst>
          </p:cNvPr>
          <p:cNvSpPr txBox="1"/>
          <p:nvPr/>
        </p:nvSpPr>
        <p:spPr>
          <a:xfrm>
            <a:off x="2405689" y="329664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279C2D-476F-9CA7-31F7-93858B92D7BE}"/>
              </a:ext>
            </a:extLst>
          </p:cNvPr>
          <p:cNvSpPr txBox="1"/>
          <p:nvPr/>
        </p:nvSpPr>
        <p:spPr>
          <a:xfrm>
            <a:off x="6796725" y="3336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14DDF9-0D16-4D73-7BCF-6B910ECF1AA8}"/>
              </a:ext>
            </a:extLst>
          </p:cNvPr>
          <p:cNvSpPr txBox="1"/>
          <p:nvPr/>
        </p:nvSpPr>
        <p:spPr>
          <a:xfrm>
            <a:off x="7709364" y="147593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3752FB-7A02-EF9D-4932-17259C7C1984}"/>
              </a:ext>
            </a:extLst>
          </p:cNvPr>
          <p:cNvSpPr txBox="1"/>
          <p:nvPr/>
        </p:nvSpPr>
        <p:spPr>
          <a:xfrm>
            <a:off x="6028953" y="18727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17A38F-F88D-981A-EFF8-6D20415DA0FC}"/>
              </a:ext>
            </a:extLst>
          </p:cNvPr>
          <p:cNvSpPr txBox="1"/>
          <p:nvPr/>
        </p:nvSpPr>
        <p:spPr>
          <a:xfrm>
            <a:off x="7087375" y="4481867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66E67C-E0D2-754A-2527-E56D07DDC23E}"/>
              </a:ext>
            </a:extLst>
          </p:cNvPr>
          <p:cNvSpPr txBox="1"/>
          <p:nvPr/>
        </p:nvSpPr>
        <p:spPr>
          <a:xfrm>
            <a:off x="6005696" y="459736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1DAB1F-747B-981E-2BF0-F4E42C697F65}"/>
              </a:ext>
            </a:extLst>
          </p:cNvPr>
          <p:cNvSpPr txBox="1"/>
          <p:nvPr/>
        </p:nvSpPr>
        <p:spPr>
          <a:xfrm>
            <a:off x="6028723" y="3241399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B05F33-3330-2E28-6DA4-94383D908B12}"/>
              </a:ext>
            </a:extLst>
          </p:cNvPr>
          <p:cNvSpPr txBox="1"/>
          <p:nvPr/>
        </p:nvSpPr>
        <p:spPr>
          <a:xfrm>
            <a:off x="1249164" y="4568210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74A753-BA69-36E4-6ECB-BC209EAA3998}"/>
              </a:ext>
            </a:extLst>
          </p:cNvPr>
          <p:cNvSpPr txBox="1"/>
          <p:nvPr/>
        </p:nvSpPr>
        <p:spPr>
          <a:xfrm>
            <a:off x="2794214" y="4546993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EE62F-E828-0683-411A-4C37600AC568}"/>
              </a:ext>
            </a:extLst>
          </p:cNvPr>
          <p:cNvSpPr txBox="1"/>
          <p:nvPr/>
        </p:nvSpPr>
        <p:spPr>
          <a:xfrm>
            <a:off x="3140914" y="3253621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D.4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D161485-459C-6574-5C9E-191B7D10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173" y="529276"/>
            <a:ext cx="1143043" cy="115458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9EF9A8A-74EB-B2F7-0F62-7BB8C91E2720}"/>
              </a:ext>
            </a:extLst>
          </p:cNvPr>
          <p:cNvSpPr txBox="1"/>
          <p:nvPr/>
        </p:nvSpPr>
        <p:spPr>
          <a:xfrm>
            <a:off x="6188510" y="70176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4D3CD36-037C-B0BD-3376-264D8A7DDC80}"/>
              </a:ext>
            </a:extLst>
          </p:cNvPr>
          <p:cNvSpPr txBox="1"/>
          <p:nvPr/>
        </p:nvSpPr>
        <p:spPr>
          <a:xfrm>
            <a:off x="951479" y="3477374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D.1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1F49F89-19EB-E504-C042-3C78402D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629" y="2977351"/>
            <a:ext cx="762000" cy="762000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4D56B4-66C2-E535-DB2C-A2712F5E230F}"/>
              </a:ext>
            </a:extLst>
          </p:cNvPr>
          <p:cNvCxnSpPr>
            <a:cxnSpLocks/>
          </p:cNvCxnSpPr>
          <p:nvPr/>
        </p:nvCxnSpPr>
        <p:spPr>
          <a:xfrm flipV="1">
            <a:off x="7167339" y="3248291"/>
            <a:ext cx="995995" cy="15921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A2987B2-BF32-D19D-52FE-C4C1BF44B2FE}"/>
              </a:ext>
            </a:extLst>
          </p:cNvPr>
          <p:cNvSpPr txBox="1"/>
          <p:nvPr/>
        </p:nvSpPr>
        <p:spPr>
          <a:xfrm>
            <a:off x="7953968" y="35020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C.9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06C29BC-EF4A-7AF6-F619-A2C0C0D58B29}"/>
              </a:ext>
            </a:extLst>
          </p:cNvPr>
          <p:cNvCxnSpPr>
            <a:cxnSpLocks/>
          </p:cNvCxnSpPr>
          <p:nvPr/>
        </p:nvCxnSpPr>
        <p:spPr>
          <a:xfrm>
            <a:off x="4885863" y="3651591"/>
            <a:ext cx="432929" cy="34819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9E1855E-8E76-AAAB-C888-B6A35B906841}"/>
              </a:ext>
            </a:extLst>
          </p:cNvPr>
          <p:cNvCxnSpPr>
            <a:cxnSpLocks/>
          </p:cNvCxnSpPr>
          <p:nvPr/>
        </p:nvCxnSpPr>
        <p:spPr>
          <a:xfrm flipH="1">
            <a:off x="4289399" y="3659809"/>
            <a:ext cx="280355" cy="48028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04FB903-FFCA-79A0-C0DB-B9F1E23ABD80}"/>
              </a:ext>
            </a:extLst>
          </p:cNvPr>
          <p:cNvCxnSpPr>
            <a:cxnSpLocks/>
          </p:cNvCxnSpPr>
          <p:nvPr/>
        </p:nvCxnSpPr>
        <p:spPr>
          <a:xfrm>
            <a:off x="2982928" y="2571750"/>
            <a:ext cx="548055" cy="184057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4E54074-A343-3D0F-0EDB-6F9B4A6141C5}"/>
              </a:ext>
            </a:extLst>
          </p:cNvPr>
          <p:cNvCxnSpPr>
            <a:cxnSpLocks/>
          </p:cNvCxnSpPr>
          <p:nvPr/>
        </p:nvCxnSpPr>
        <p:spPr>
          <a:xfrm flipV="1">
            <a:off x="3001419" y="2901075"/>
            <a:ext cx="527178" cy="3457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67B344B-A4D0-7E24-189A-14EBE0A8F722}"/>
              </a:ext>
            </a:extLst>
          </p:cNvPr>
          <p:cNvCxnSpPr>
            <a:cxnSpLocks/>
          </p:cNvCxnSpPr>
          <p:nvPr/>
        </p:nvCxnSpPr>
        <p:spPr>
          <a:xfrm flipV="1">
            <a:off x="4845753" y="1624129"/>
            <a:ext cx="446165" cy="44206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BBF795C-0EB2-5993-61BB-628BA001B0D7}"/>
              </a:ext>
            </a:extLst>
          </p:cNvPr>
          <p:cNvCxnSpPr>
            <a:cxnSpLocks/>
          </p:cNvCxnSpPr>
          <p:nvPr/>
        </p:nvCxnSpPr>
        <p:spPr>
          <a:xfrm flipH="1" flipV="1">
            <a:off x="4269590" y="1702723"/>
            <a:ext cx="449795" cy="363469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CAB26EF-B811-6191-9C8E-42120169EB99}"/>
              </a:ext>
            </a:extLst>
          </p:cNvPr>
          <p:cNvCxnSpPr>
            <a:cxnSpLocks/>
          </p:cNvCxnSpPr>
          <p:nvPr/>
        </p:nvCxnSpPr>
        <p:spPr>
          <a:xfrm flipH="1" flipV="1">
            <a:off x="6028723" y="2872119"/>
            <a:ext cx="521650" cy="21527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B15FAB4-5BB6-45E1-1D3C-8A8F66567CF5}"/>
              </a:ext>
            </a:extLst>
          </p:cNvPr>
          <p:cNvCxnSpPr>
            <a:cxnSpLocks/>
          </p:cNvCxnSpPr>
          <p:nvPr/>
        </p:nvCxnSpPr>
        <p:spPr>
          <a:xfrm flipH="1">
            <a:off x="6022012" y="2574530"/>
            <a:ext cx="578688" cy="129401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99509F7-1288-5C42-FB75-B1ABA285EB80}"/>
              </a:ext>
            </a:extLst>
          </p:cNvPr>
          <p:cNvSpPr txBox="1"/>
          <p:nvPr/>
        </p:nvSpPr>
        <p:spPr>
          <a:xfrm>
            <a:off x="4623511" y="203343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A4E8B80-DC9E-63D6-8207-D3DEF8006866}"/>
              </a:ext>
            </a:extLst>
          </p:cNvPr>
          <p:cNvSpPr txBox="1"/>
          <p:nvPr/>
        </p:nvSpPr>
        <p:spPr>
          <a:xfrm>
            <a:off x="5665824" y="260678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86C9A2E-4677-63CD-414D-AC2C017AA753}"/>
              </a:ext>
            </a:extLst>
          </p:cNvPr>
          <p:cNvSpPr txBox="1"/>
          <p:nvPr/>
        </p:nvSpPr>
        <p:spPr>
          <a:xfrm>
            <a:off x="4631949" y="334912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1AEC921-7BB9-7A4A-AA27-483A1900C133}"/>
              </a:ext>
            </a:extLst>
          </p:cNvPr>
          <p:cNvSpPr txBox="1"/>
          <p:nvPr/>
        </p:nvSpPr>
        <p:spPr>
          <a:xfrm>
            <a:off x="3585214" y="261320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914C3C-89EB-6D05-6AF3-D67A1AEA9DF0}"/>
              </a:ext>
            </a:extLst>
          </p:cNvPr>
          <p:cNvSpPr txBox="1"/>
          <p:nvPr/>
        </p:nvSpPr>
        <p:spPr>
          <a:xfrm>
            <a:off x="3920046" y="1878962"/>
            <a:ext cx="43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V.2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F3E5EA9-B7BA-D13F-AEAD-659D11794CC9}"/>
              </a:ext>
            </a:extLst>
          </p:cNvPr>
          <p:cNvSpPr txBox="1"/>
          <p:nvPr/>
        </p:nvSpPr>
        <p:spPr>
          <a:xfrm>
            <a:off x="5196068" y="1859580"/>
            <a:ext cx="43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V.4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DD1BB9D-C35F-4165-0F6F-0122799534D5}"/>
              </a:ext>
            </a:extLst>
          </p:cNvPr>
          <p:cNvSpPr txBox="1"/>
          <p:nvPr/>
        </p:nvSpPr>
        <p:spPr>
          <a:xfrm>
            <a:off x="3742572" y="223573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Z.1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4115DB9-AB65-39CA-980D-4E11A34E5BE0}"/>
              </a:ext>
            </a:extLst>
          </p:cNvPr>
          <p:cNvSpPr txBox="1"/>
          <p:nvPr/>
        </p:nvSpPr>
        <p:spPr>
          <a:xfrm>
            <a:off x="3721975" y="3117183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Z.9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D243CAC-B7B9-5486-5D4D-CE362B44A7CF}"/>
              </a:ext>
            </a:extLst>
          </p:cNvPr>
          <p:cNvSpPr txBox="1"/>
          <p:nvPr/>
        </p:nvSpPr>
        <p:spPr>
          <a:xfrm>
            <a:off x="3911446" y="3479649"/>
            <a:ext cx="43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9213782-61AB-67EC-96EA-DE02EDDD3F59}"/>
              </a:ext>
            </a:extLst>
          </p:cNvPr>
          <p:cNvSpPr txBox="1"/>
          <p:nvPr/>
        </p:nvSpPr>
        <p:spPr>
          <a:xfrm>
            <a:off x="5262454" y="3483766"/>
            <a:ext cx="43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300455A-2C15-E939-454A-EC7F81A48726}"/>
              </a:ext>
            </a:extLst>
          </p:cNvPr>
          <p:cNvSpPr txBox="1"/>
          <p:nvPr/>
        </p:nvSpPr>
        <p:spPr>
          <a:xfrm>
            <a:off x="5451881" y="31088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X.7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F55B2D7-47AB-E34D-F06E-AC38EAE878B4}"/>
              </a:ext>
            </a:extLst>
          </p:cNvPr>
          <p:cNvSpPr txBox="1"/>
          <p:nvPr/>
        </p:nvSpPr>
        <p:spPr>
          <a:xfrm>
            <a:off x="5468356" y="223558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X.2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71EB9A2-6414-9DCA-254B-8DFCE0673F0A}"/>
              </a:ext>
            </a:extLst>
          </p:cNvPr>
          <p:cNvSpPr txBox="1"/>
          <p:nvPr/>
        </p:nvSpPr>
        <p:spPr>
          <a:xfrm>
            <a:off x="3514842" y="1640369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65201B5-2A5D-5FCF-924B-45717CD6FC71}"/>
              </a:ext>
            </a:extLst>
          </p:cNvPr>
          <p:cNvSpPr txBox="1"/>
          <p:nvPr/>
        </p:nvSpPr>
        <p:spPr>
          <a:xfrm>
            <a:off x="5619226" y="1620605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R2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65A340-DE8F-D198-18CE-3A2EBD4CA0EF}"/>
              </a:ext>
            </a:extLst>
          </p:cNvPr>
          <p:cNvSpPr txBox="1"/>
          <p:nvPr/>
        </p:nvSpPr>
        <p:spPr>
          <a:xfrm>
            <a:off x="5633840" y="363765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59F3CDD-D2D7-99BD-4ABA-5ADA05418C9F}"/>
              </a:ext>
            </a:extLst>
          </p:cNvPr>
          <p:cNvSpPr txBox="1"/>
          <p:nvPr/>
        </p:nvSpPr>
        <p:spPr>
          <a:xfrm>
            <a:off x="3500715" y="3628353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91610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D64FC-A193-5413-9062-CEAC10A1AF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76A76B8D-E02B-A24B-1683-FD997ABA6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87886"/>
              </p:ext>
            </p:extLst>
          </p:nvPr>
        </p:nvGraphicFramePr>
        <p:xfrm>
          <a:off x="2009774" y="1276492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63828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83688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56054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1540D01-C47A-1FE7-3129-8435E0679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06620"/>
              </p:ext>
            </p:extLst>
          </p:nvPr>
        </p:nvGraphicFramePr>
        <p:xfrm>
          <a:off x="6498297" y="1276492"/>
          <a:ext cx="2303571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90734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0832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22005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757268-30B1-AE6E-10A0-96C366963D61}"/>
              </a:ext>
            </a:extLst>
          </p:cNvPr>
          <p:cNvSpPr txBox="1"/>
          <p:nvPr/>
        </p:nvSpPr>
        <p:spPr>
          <a:xfrm>
            <a:off x="7009133" y="955064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R2</a:t>
            </a:r>
          </a:p>
        </p:txBody>
      </p:sp>
      <p:graphicFrame>
        <p:nvGraphicFramePr>
          <p:cNvPr id="11" name="Table 9">
            <a:extLst>
              <a:ext uri="{FF2B5EF4-FFF2-40B4-BE49-F238E27FC236}">
                <a16:creationId xmlns:a16="http://schemas.microsoft.com/office/drawing/2014/main" id="{3EBA0B47-D217-35C7-9906-D88309BA8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692"/>
              </p:ext>
            </p:extLst>
          </p:nvPr>
        </p:nvGraphicFramePr>
        <p:xfrm>
          <a:off x="1897727" y="3315863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976581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5649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31340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4AB2722-A307-AC4A-3900-4F2F3BEA3ACE}"/>
              </a:ext>
            </a:extLst>
          </p:cNvPr>
          <p:cNvSpPr txBox="1"/>
          <p:nvPr/>
        </p:nvSpPr>
        <p:spPr>
          <a:xfrm>
            <a:off x="2384295" y="2979618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R4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0B8C3A01-2F01-2FE1-F7C0-F3A4100D6A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649574"/>
              </p:ext>
            </p:extLst>
          </p:nvPr>
        </p:nvGraphicFramePr>
        <p:xfrm>
          <a:off x="6498297" y="3319180"/>
          <a:ext cx="2303570" cy="159062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1002254">
                  <a:extLst>
                    <a:ext uri="{9D8B030D-6E8A-4147-A177-3AD203B41FA5}">
                      <a16:colId xmlns:a16="http://schemas.microsoft.com/office/drawing/2014/main" val="720796583"/>
                    </a:ext>
                  </a:extLst>
                </a:gridCol>
                <a:gridCol w="790833">
                  <a:extLst>
                    <a:ext uri="{9D8B030D-6E8A-4147-A177-3AD203B41FA5}">
                      <a16:colId xmlns:a16="http://schemas.microsoft.com/office/drawing/2014/main" val="2793765133"/>
                    </a:ext>
                  </a:extLst>
                </a:gridCol>
                <a:gridCol w="510483">
                  <a:extLst>
                    <a:ext uri="{9D8B030D-6E8A-4147-A177-3AD203B41FA5}">
                      <a16:colId xmlns:a16="http://schemas.microsoft.com/office/drawing/2014/main" val="1560352791"/>
                    </a:ext>
                  </a:extLst>
                </a:gridCol>
              </a:tblGrid>
              <a:tr h="127324"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 </a:t>
                      </a:r>
                    </a:p>
                    <a:p>
                      <a:r>
                        <a:rPr lang="en-US" sz="1200" dirty="0"/>
                        <a:t>Network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Network 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Hop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33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139288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82987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6603"/>
                  </a:ext>
                </a:extLst>
              </a:tr>
              <a:tr h="283356">
                <a:tc>
                  <a:txBody>
                    <a:bodyPr/>
                    <a:lstStyle/>
                    <a:p>
                      <a:r>
                        <a:rPr lang="en-US" sz="1200" dirty="0"/>
                        <a:t>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15373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D4EBAA-BD4B-9A73-7992-8D0289C3D23F}"/>
              </a:ext>
            </a:extLst>
          </p:cNvPr>
          <p:cNvSpPr txBox="1"/>
          <p:nvPr/>
        </p:nvSpPr>
        <p:spPr>
          <a:xfrm>
            <a:off x="7006187" y="2967166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R3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EC2A476-1865-BC57-88A3-CC8EED27B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03687"/>
              </p:ext>
            </p:extLst>
          </p:nvPr>
        </p:nvGraphicFramePr>
        <p:xfrm>
          <a:off x="286062" y="1631686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614D59-7C9D-D9DC-707A-A6D3305E4E84}"/>
              </a:ext>
            </a:extLst>
          </p:cNvPr>
          <p:cNvSpPr txBox="1"/>
          <p:nvPr/>
        </p:nvSpPr>
        <p:spPr>
          <a:xfrm>
            <a:off x="2384295" y="955064"/>
            <a:ext cx="1554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Table 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F568F-1DBA-8F59-B93E-0C3F83D33D66}"/>
              </a:ext>
            </a:extLst>
          </p:cNvPr>
          <p:cNvSpPr txBox="1"/>
          <p:nvPr/>
        </p:nvSpPr>
        <p:spPr>
          <a:xfrm>
            <a:off x="174015" y="1279143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R1 Interfaces</a:t>
            </a:r>
          </a:p>
        </p:txBody>
      </p:sp>
      <p:graphicFrame>
        <p:nvGraphicFramePr>
          <p:cNvPr id="19" name="Table 15">
            <a:extLst>
              <a:ext uri="{FF2B5EF4-FFF2-40B4-BE49-F238E27FC236}">
                <a16:creationId xmlns:a16="http://schemas.microsoft.com/office/drawing/2014/main" id="{A8FF61C6-3426-BA55-0A38-061301D3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77691"/>
              </p:ext>
            </p:extLst>
          </p:nvPr>
        </p:nvGraphicFramePr>
        <p:xfrm>
          <a:off x="174015" y="3639911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CD48B4A-A83C-A4EC-EAED-6FEAF6570433}"/>
              </a:ext>
            </a:extLst>
          </p:cNvPr>
          <p:cNvSpPr txBox="1"/>
          <p:nvPr/>
        </p:nvSpPr>
        <p:spPr>
          <a:xfrm>
            <a:off x="61968" y="3287368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R4 Interfaces</a:t>
            </a:r>
          </a:p>
        </p:txBody>
      </p:sp>
      <p:graphicFrame>
        <p:nvGraphicFramePr>
          <p:cNvPr id="22" name="Table 15">
            <a:extLst>
              <a:ext uri="{FF2B5EF4-FFF2-40B4-BE49-F238E27FC236}">
                <a16:creationId xmlns:a16="http://schemas.microsoft.com/office/drawing/2014/main" id="{610EDC71-9C4A-0102-39C2-69A4BAA05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09607"/>
              </p:ext>
            </p:extLst>
          </p:nvPr>
        </p:nvGraphicFramePr>
        <p:xfrm>
          <a:off x="4803237" y="1615384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80C4EFC-E55B-4861-BFB2-3F5E634E4DC0}"/>
              </a:ext>
            </a:extLst>
          </p:cNvPr>
          <p:cNvSpPr txBox="1"/>
          <p:nvPr/>
        </p:nvSpPr>
        <p:spPr>
          <a:xfrm>
            <a:off x="4691190" y="1262841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R2 Interfaces</a:t>
            </a:r>
          </a:p>
        </p:txBody>
      </p:sp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C232AF23-7C51-B06F-9A36-5B61250E7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30386"/>
              </p:ext>
            </p:extLst>
          </p:nvPr>
        </p:nvGraphicFramePr>
        <p:xfrm>
          <a:off x="4684047" y="3638489"/>
          <a:ext cx="1545809" cy="1101636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804404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Interface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W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4380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94AF2F-FBDC-AFEE-1F94-E373558EE8DA}"/>
              </a:ext>
            </a:extLst>
          </p:cNvPr>
          <p:cNvSpPr txBox="1"/>
          <p:nvPr/>
        </p:nvSpPr>
        <p:spPr>
          <a:xfrm>
            <a:off x="4572000" y="3285946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 R3 Interfaces</a:t>
            </a:r>
          </a:p>
        </p:txBody>
      </p:sp>
    </p:spTree>
    <p:extLst>
      <p:ext uri="{BB962C8B-B14F-4D97-AF65-F5344CB8AC3E}">
        <p14:creationId xmlns:p14="http://schemas.microsoft.com/office/powerpoint/2010/main" val="327802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0461BC-C467-133E-D338-550F804474C9}"/>
              </a:ext>
            </a:extLst>
          </p:cNvPr>
          <p:cNvSpPr/>
          <p:nvPr/>
        </p:nvSpPr>
        <p:spPr>
          <a:xfrm>
            <a:off x="0" y="790832"/>
            <a:ext cx="9144000" cy="4352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BBE34-8093-2B35-B5B2-7231C1B4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626" y="-7017"/>
            <a:ext cx="4944300" cy="645300"/>
          </a:xfrm>
        </p:spPr>
        <p:txBody>
          <a:bodyPr/>
          <a:lstStyle/>
          <a:p>
            <a:r>
              <a:rPr lang="en-US" dirty="0"/>
              <a:t>Decentralized Routing Activity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D64FC-A193-5413-9062-CEAC10A1AFB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EC2A476-1865-BC57-88A3-CC8EED27B4FA}"/>
              </a:ext>
            </a:extLst>
          </p:cNvPr>
          <p:cNvGraphicFramePr>
            <a:graphicFrameLocks noGrp="1"/>
          </p:cNvGraphicFramePr>
          <p:nvPr/>
        </p:nvGraphicFramePr>
        <p:xfrm>
          <a:off x="342209" y="127309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D9F568F-1DBA-8F59-B93E-0C3F83D33D66}"/>
              </a:ext>
            </a:extLst>
          </p:cNvPr>
          <p:cNvSpPr txBox="1"/>
          <p:nvPr/>
        </p:nvSpPr>
        <p:spPr>
          <a:xfrm>
            <a:off x="281164" y="965316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A.1</a:t>
            </a:r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94AAB1EE-014E-C3C2-59AE-253B60016CC7}"/>
              </a:ext>
            </a:extLst>
          </p:cNvPr>
          <p:cNvGraphicFramePr>
            <a:graphicFrameLocks noGrp="1"/>
          </p:cNvGraphicFramePr>
          <p:nvPr/>
        </p:nvGraphicFramePr>
        <p:xfrm>
          <a:off x="342948" y="249717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B3E5E1D-50A0-9D05-AD5E-431C580513C8}"/>
              </a:ext>
            </a:extLst>
          </p:cNvPr>
          <p:cNvSpPr txBox="1"/>
          <p:nvPr/>
        </p:nvSpPr>
        <p:spPr>
          <a:xfrm>
            <a:off x="281903" y="2189397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A.2</a:t>
            </a:r>
          </a:p>
        </p:txBody>
      </p:sp>
      <p:graphicFrame>
        <p:nvGraphicFramePr>
          <p:cNvPr id="27" name="Table 15">
            <a:extLst>
              <a:ext uri="{FF2B5EF4-FFF2-40B4-BE49-F238E27FC236}">
                <a16:creationId xmlns:a16="http://schemas.microsoft.com/office/drawing/2014/main" id="{1BE3D55B-6C9F-AE05-6AE8-8B42D9DF9C91}"/>
              </a:ext>
            </a:extLst>
          </p:cNvPr>
          <p:cNvGraphicFramePr>
            <a:graphicFrameLocks noGrp="1"/>
          </p:cNvGraphicFramePr>
          <p:nvPr/>
        </p:nvGraphicFramePr>
        <p:xfrm>
          <a:off x="342209" y="3739316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33FEFF-A04F-E5DA-3D92-F9D72D21D30E}"/>
              </a:ext>
            </a:extLst>
          </p:cNvPr>
          <p:cNvSpPr txBox="1"/>
          <p:nvPr/>
        </p:nvSpPr>
        <p:spPr>
          <a:xfrm>
            <a:off x="281164" y="3431538"/>
            <a:ext cx="146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A.7</a:t>
            </a:r>
          </a:p>
        </p:txBody>
      </p:sp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9662CE63-AAB5-5622-C3FC-30C7ED93DFDF}"/>
              </a:ext>
            </a:extLst>
          </p:cNvPr>
          <p:cNvGraphicFramePr>
            <a:graphicFrameLocks noGrp="1"/>
          </p:cNvGraphicFramePr>
          <p:nvPr/>
        </p:nvGraphicFramePr>
        <p:xfrm>
          <a:off x="2081557" y="127309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19944AA-9BFC-3531-030C-3D2279B7774D}"/>
              </a:ext>
            </a:extLst>
          </p:cNvPr>
          <p:cNvSpPr txBox="1"/>
          <p:nvPr/>
        </p:nvSpPr>
        <p:spPr>
          <a:xfrm>
            <a:off x="2020512" y="965316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B.1</a:t>
            </a:r>
          </a:p>
        </p:txBody>
      </p:sp>
      <p:graphicFrame>
        <p:nvGraphicFramePr>
          <p:cNvPr id="31" name="Table 15">
            <a:extLst>
              <a:ext uri="{FF2B5EF4-FFF2-40B4-BE49-F238E27FC236}">
                <a16:creationId xmlns:a16="http://schemas.microsoft.com/office/drawing/2014/main" id="{93F41222-5D89-F7AE-F14F-37E5C5D4EBC6}"/>
              </a:ext>
            </a:extLst>
          </p:cNvPr>
          <p:cNvGraphicFramePr>
            <a:graphicFrameLocks noGrp="1"/>
          </p:cNvGraphicFramePr>
          <p:nvPr/>
        </p:nvGraphicFramePr>
        <p:xfrm>
          <a:off x="2082296" y="249717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92A7918-9DC8-4839-3A55-746EB670C074}"/>
              </a:ext>
            </a:extLst>
          </p:cNvPr>
          <p:cNvSpPr txBox="1"/>
          <p:nvPr/>
        </p:nvSpPr>
        <p:spPr>
          <a:xfrm>
            <a:off x="2021251" y="2189397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B.2</a:t>
            </a:r>
          </a:p>
        </p:txBody>
      </p:sp>
      <p:graphicFrame>
        <p:nvGraphicFramePr>
          <p:cNvPr id="33" name="Table 15">
            <a:extLst>
              <a:ext uri="{FF2B5EF4-FFF2-40B4-BE49-F238E27FC236}">
                <a16:creationId xmlns:a16="http://schemas.microsoft.com/office/drawing/2014/main" id="{1C314AE3-20CB-F733-7E8F-BB60F511ACB1}"/>
              </a:ext>
            </a:extLst>
          </p:cNvPr>
          <p:cNvGraphicFramePr>
            <a:graphicFrameLocks noGrp="1"/>
          </p:cNvGraphicFramePr>
          <p:nvPr/>
        </p:nvGraphicFramePr>
        <p:xfrm>
          <a:off x="2081557" y="3739316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D4E4F3D-6E5C-5A2C-A4C1-CB5D035E5B15}"/>
              </a:ext>
            </a:extLst>
          </p:cNvPr>
          <p:cNvSpPr txBox="1"/>
          <p:nvPr/>
        </p:nvSpPr>
        <p:spPr>
          <a:xfrm>
            <a:off x="2020512" y="3431538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B.3</a:t>
            </a:r>
          </a:p>
        </p:txBody>
      </p:sp>
      <p:graphicFrame>
        <p:nvGraphicFramePr>
          <p:cNvPr id="35" name="Table 15">
            <a:extLst>
              <a:ext uri="{FF2B5EF4-FFF2-40B4-BE49-F238E27FC236}">
                <a16:creationId xmlns:a16="http://schemas.microsoft.com/office/drawing/2014/main" id="{7DC008EB-8B0F-4F0D-9E6D-8FA17F25E6EF}"/>
              </a:ext>
            </a:extLst>
          </p:cNvPr>
          <p:cNvGraphicFramePr>
            <a:graphicFrameLocks noGrp="1"/>
          </p:cNvGraphicFramePr>
          <p:nvPr/>
        </p:nvGraphicFramePr>
        <p:xfrm>
          <a:off x="3830040" y="1273093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714660D-F85E-6D20-2A5C-209F27B0182C}"/>
              </a:ext>
            </a:extLst>
          </p:cNvPr>
          <p:cNvSpPr txBox="1"/>
          <p:nvPr/>
        </p:nvSpPr>
        <p:spPr>
          <a:xfrm>
            <a:off x="3768995" y="965315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C.3</a:t>
            </a:r>
          </a:p>
        </p:txBody>
      </p:sp>
      <p:graphicFrame>
        <p:nvGraphicFramePr>
          <p:cNvPr id="37" name="Table 15">
            <a:extLst>
              <a:ext uri="{FF2B5EF4-FFF2-40B4-BE49-F238E27FC236}">
                <a16:creationId xmlns:a16="http://schemas.microsoft.com/office/drawing/2014/main" id="{BD666CC5-721C-DFB4-1901-0156F80F831D}"/>
              </a:ext>
            </a:extLst>
          </p:cNvPr>
          <p:cNvGraphicFramePr>
            <a:graphicFrameLocks noGrp="1"/>
          </p:cNvGraphicFramePr>
          <p:nvPr/>
        </p:nvGraphicFramePr>
        <p:xfrm>
          <a:off x="3830779" y="249717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4A959B69-A341-42C2-CE8D-A02F9A3080F6}"/>
              </a:ext>
            </a:extLst>
          </p:cNvPr>
          <p:cNvSpPr txBox="1"/>
          <p:nvPr/>
        </p:nvSpPr>
        <p:spPr>
          <a:xfrm>
            <a:off x="3769734" y="218939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C.7</a:t>
            </a:r>
          </a:p>
        </p:txBody>
      </p:sp>
      <p:graphicFrame>
        <p:nvGraphicFramePr>
          <p:cNvPr id="39" name="Table 15">
            <a:extLst>
              <a:ext uri="{FF2B5EF4-FFF2-40B4-BE49-F238E27FC236}">
                <a16:creationId xmlns:a16="http://schemas.microsoft.com/office/drawing/2014/main" id="{3AD2AF02-BFFC-6AB3-50A6-EB5B305B1845}"/>
              </a:ext>
            </a:extLst>
          </p:cNvPr>
          <p:cNvGraphicFramePr>
            <a:graphicFrameLocks noGrp="1"/>
          </p:cNvGraphicFramePr>
          <p:nvPr/>
        </p:nvGraphicFramePr>
        <p:xfrm>
          <a:off x="3830040" y="373931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EC41394-B1C6-82BC-F11B-ACB55911FF78}"/>
              </a:ext>
            </a:extLst>
          </p:cNvPr>
          <p:cNvSpPr txBox="1"/>
          <p:nvPr/>
        </p:nvSpPr>
        <p:spPr>
          <a:xfrm>
            <a:off x="3768995" y="343153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C.9</a:t>
            </a:r>
          </a:p>
        </p:txBody>
      </p:sp>
      <p:graphicFrame>
        <p:nvGraphicFramePr>
          <p:cNvPr id="41" name="Table 15">
            <a:extLst>
              <a:ext uri="{FF2B5EF4-FFF2-40B4-BE49-F238E27FC236}">
                <a16:creationId xmlns:a16="http://schemas.microsoft.com/office/drawing/2014/main" id="{D48F138A-18B2-E3C8-3652-A4B27CE7294B}"/>
              </a:ext>
            </a:extLst>
          </p:cNvPr>
          <p:cNvGraphicFramePr>
            <a:graphicFrameLocks noGrp="1"/>
          </p:cNvGraphicFramePr>
          <p:nvPr/>
        </p:nvGraphicFramePr>
        <p:xfrm>
          <a:off x="5562469" y="1273093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0E9D1083-9418-6B6D-9F81-DF7827A2768D}"/>
              </a:ext>
            </a:extLst>
          </p:cNvPr>
          <p:cNvSpPr txBox="1"/>
          <p:nvPr/>
        </p:nvSpPr>
        <p:spPr>
          <a:xfrm>
            <a:off x="5501424" y="965315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D.1</a:t>
            </a:r>
          </a:p>
        </p:txBody>
      </p:sp>
      <p:graphicFrame>
        <p:nvGraphicFramePr>
          <p:cNvPr id="43" name="Table 15">
            <a:extLst>
              <a:ext uri="{FF2B5EF4-FFF2-40B4-BE49-F238E27FC236}">
                <a16:creationId xmlns:a16="http://schemas.microsoft.com/office/drawing/2014/main" id="{467B328F-3601-A242-595B-4608AA95DE8C}"/>
              </a:ext>
            </a:extLst>
          </p:cNvPr>
          <p:cNvGraphicFramePr>
            <a:graphicFrameLocks noGrp="1"/>
          </p:cNvGraphicFramePr>
          <p:nvPr/>
        </p:nvGraphicFramePr>
        <p:xfrm>
          <a:off x="5563208" y="2497174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8FF3D250-C029-C6DD-185F-0BFB35248D85}"/>
              </a:ext>
            </a:extLst>
          </p:cNvPr>
          <p:cNvSpPr txBox="1"/>
          <p:nvPr/>
        </p:nvSpPr>
        <p:spPr>
          <a:xfrm>
            <a:off x="5502163" y="2189396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D.2</a:t>
            </a:r>
          </a:p>
        </p:txBody>
      </p:sp>
      <p:graphicFrame>
        <p:nvGraphicFramePr>
          <p:cNvPr id="45" name="Table 15">
            <a:extLst>
              <a:ext uri="{FF2B5EF4-FFF2-40B4-BE49-F238E27FC236}">
                <a16:creationId xmlns:a16="http://schemas.microsoft.com/office/drawing/2014/main" id="{870D1E03-FE7D-F8D0-E5F4-766566D21C2D}"/>
              </a:ext>
            </a:extLst>
          </p:cNvPr>
          <p:cNvGraphicFramePr>
            <a:graphicFrameLocks noGrp="1"/>
          </p:cNvGraphicFramePr>
          <p:nvPr/>
        </p:nvGraphicFramePr>
        <p:xfrm>
          <a:off x="5562469" y="3739315"/>
          <a:ext cx="1338310" cy="825864"/>
        </p:xfrm>
        <a:graphic>
          <a:graphicData uri="http://schemas.openxmlformats.org/drawingml/2006/table">
            <a:tbl>
              <a:tblPr firstRow="1" bandRow="1">
                <a:tableStyleId>{9CF129D1-CFC4-4525-B9B3-FEDFE205BFE7}</a:tableStyleId>
              </a:tblPr>
              <a:tblGrid>
                <a:gridCol w="764602">
                  <a:extLst>
                    <a:ext uri="{9D8B030D-6E8A-4147-A177-3AD203B41FA5}">
                      <a16:colId xmlns:a16="http://schemas.microsoft.com/office/drawing/2014/main" val="3662354228"/>
                    </a:ext>
                  </a:extLst>
                </a:gridCol>
                <a:gridCol w="573708">
                  <a:extLst>
                    <a:ext uri="{9D8B030D-6E8A-4147-A177-3AD203B41FA5}">
                      <a16:colId xmlns:a16="http://schemas.microsoft.com/office/drawing/2014/main" val="1551559757"/>
                    </a:ext>
                  </a:extLst>
                </a:gridCol>
              </a:tblGrid>
              <a:tr h="261145">
                <a:tc>
                  <a:txBody>
                    <a:bodyPr/>
                    <a:lstStyle/>
                    <a:p>
                      <a:r>
                        <a:rPr lang="en-US" sz="1200" dirty="0"/>
                        <a:t>Config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174554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Address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01155"/>
                  </a:ext>
                </a:extLst>
              </a:tr>
              <a:tr h="275772">
                <a:tc>
                  <a:txBody>
                    <a:bodyPr/>
                    <a:lstStyle/>
                    <a:p>
                      <a:r>
                        <a:rPr lang="en-US" sz="1200" dirty="0"/>
                        <a:t>Router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D.4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6417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3D8B100-BB9B-1671-924C-827B0CEE6019}"/>
              </a:ext>
            </a:extLst>
          </p:cNvPr>
          <p:cNvSpPr txBox="1"/>
          <p:nvPr/>
        </p:nvSpPr>
        <p:spPr>
          <a:xfrm>
            <a:off x="5501424" y="343153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System D.3</a:t>
            </a:r>
          </a:p>
        </p:txBody>
      </p:sp>
    </p:spTree>
    <p:extLst>
      <p:ext uri="{BB962C8B-B14F-4D97-AF65-F5344CB8AC3E}">
        <p14:creationId xmlns:p14="http://schemas.microsoft.com/office/powerpoint/2010/main" val="2035812918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39041</TotalTime>
  <Words>6822</Words>
  <Application>Microsoft Macintosh PowerPoint</Application>
  <PresentationFormat>On-screen Show (16:9)</PresentationFormat>
  <Paragraphs>1513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Chalkboard</vt:lpstr>
      <vt:lpstr>Comic Sans MS</vt:lpstr>
      <vt:lpstr>Courier</vt:lpstr>
      <vt:lpstr>Helvetica Neue</vt:lpstr>
      <vt:lpstr>Muli</vt:lpstr>
      <vt:lpstr>Nixie One</vt:lpstr>
      <vt:lpstr>Segoe Print</vt:lpstr>
      <vt:lpstr>Wingdings</vt:lpstr>
      <vt:lpstr>Imogen template</vt:lpstr>
      <vt:lpstr>NA3 – The Network Layer</vt:lpstr>
      <vt:lpstr>Bridging the Chasm: Network Layers</vt:lpstr>
      <vt:lpstr>Network Data Encapsulation</vt:lpstr>
      <vt:lpstr>The Network Layer</vt:lpstr>
      <vt:lpstr>The Network  Layer</vt:lpstr>
      <vt:lpstr>Routing</vt:lpstr>
      <vt:lpstr>Decentralized Routing Activity</vt:lpstr>
      <vt:lpstr>Decentralized Routing Activity</vt:lpstr>
      <vt:lpstr>Decentralized Routing Activity</vt:lpstr>
      <vt:lpstr>Decentralized Routing Activity</vt:lpstr>
      <vt:lpstr>Questions:</vt:lpstr>
      <vt:lpstr>Internet Protocol</vt:lpstr>
      <vt:lpstr>Internet Protocol (IP) Addresses</vt:lpstr>
      <vt:lpstr>Internet Protocol Subnets</vt:lpstr>
      <vt:lpstr>Internet Protocol Routers</vt:lpstr>
      <vt:lpstr>IP Message (datagram)  Format</vt:lpstr>
      <vt:lpstr>IP is a ”Best Effort” Protocol</vt:lpstr>
      <vt:lpstr>Internet Routing</vt:lpstr>
      <vt:lpstr>An IP Routing Table*</vt:lpstr>
      <vt:lpstr>PowerPoint Presentation</vt:lpstr>
      <vt:lpstr>Hierarchical  Routing</vt:lpstr>
      <vt:lpstr>Traceroute Example</vt:lpstr>
      <vt:lpstr>Building Routing Tables</vt:lpstr>
      <vt:lpstr>Building the Routing Tables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RIP: Routing Information Protocol</vt:lpstr>
      <vt:lpstr>Network and Link Layer Interaction</vt:lpstr>
      <vt:lpstr>Addresses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Routing to another subnet: addressing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27 – Race Conditions &amp; Mutual Exclusion</dc:title>
  <dc:creator>Braught, Grant</dc:creator>
  <cp:lastModifiedBy>Braught, Grant</cp:lastModifiedBy>
  <cp:revision>720</cp:revision>
  <cp:lastPrinted>2023-05-03T12:34:24Z</cp:lastPrinted>
  <dcterms:created xsi:type="dcterms:W3CDTF">2020-11-19T19:43:32Z</dcterms:created>
  <dcterms:modified xsi:type="dcterms:W3CDTF">2023-05-03T14:32:59Z</dcterms:modified>
</cp:coreProperties>
</file>